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6" r:id="rId4"/>
    <p:sldId id="272" r:id="rId5"/>
    <p:sldId id="265" r:id="rId6"/>
    <p:sldId id="267" r:id="rId7"/>
    <p:sldId id="270" r:id="rId8"/>
    <p:sldId id="273" r:id="rId9"/>
    <p:sldId id="274" r:id="rId10"/>
    <p:sldId id="269" r:id="rId11"/>
    <p:sldId id="275" r:id="rId12"/>
    <p:sldId id="271" r:id="rId13"/>
    <p:sldId id="276" r:id="rId14"/>
    <p:sldId id="280" r:id="rId15"/>
    <p:sldId id="277" r:id="rId16"/>
    <p:sldId id="279" r:id="rId17"/>
    <p:sldId id="278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DC1"/>
    <a:srgbClr val="F9D7D7"/>
    <a:srgbClr val="FB9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E8034E78-7F5D-4C2E-B375-FC64B27BC917}" styleName="深色樣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61" autoAdjust="0"/>
    <p:restoredTop sz="94660"/>
  </p:normalViewPr>
  <p:slideViewPr>
    <p:cSldViewPr snapToGrid="0">
      <p:cViewPr varScale="1">
        <p:scale>
          <a:sx n="47" d="100"/>
          <a:sy n="47" d="100"/>
        </p:scale>
        <p:origin x="78" y="7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A5252F-E4A2-4F14-B157-AD6C78DC6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6609C6-9A5B-4EF3-9316-4B5E66A46B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75E8B5-1923-4038-A28E-D98D85C37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6794F24-EB1C-45C2-8637-11A839B1C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6862A4-E699-42FD-B925-68F2E1FAF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3697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DC3830-5E87-473C-84D3-963134138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2983116-A9AA-4863-9840-36A7A92F79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A5CDC8E-1D62-4C6C-9108-9CA2A6F6C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FAE53DE-29C6-4203-9C8C-BD9163677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933825-DEF4-4A68-BC4D-05C30CF61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6195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08A33C6-D7E5-472A-809C-E0EBA04612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9C3E6C4-4C73-4DDD-9D7B-C69C2E6980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EBF0EC6-F199-404A-A66C-AC1D4447B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27749A6-D99D-4F07-8F9C-6E86DCFD2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2FA917A-83DD-4D5B-B267-63A3BF4AF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7705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AC817D-489C-4E19-8D67-0B97BC016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FECD06-53F9-4E63-9F85-C6C8AB774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0249651-A12F-4C98-B1AA-AC92C9844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120B686-E269-4D25-801F-ADD39EF49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477E14C-0A7B-4568-8E94-C24BBCD7E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2210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C9EA7B-DFC5-42B1-A1DF-5C958C14C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63ED2EB-E619-4836-BA58-F1E0CF72F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B7D1CDA-A641-4EB2-8BD0-7CABF9A32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F192BBB-3F26-49BC-8516-D2BF05604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DD870EE-7A18-402A-B934-B8FC565B7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7229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5B64B1-90D8-4EFD-82F9-DD6C91E24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B7241A-B70A-407D-A518-8638BBCD8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7D57B87-9BCC-4DED-BFC8-54397691B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43A8F90-CEE0-4DAF-B3C1-2A73B0F8D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4EC115A-068E-470F-9D95-65BD739F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031044F-B1B1-46E4-9B87-256C99167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0417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6BAE85-2148-41E1-93AC-3E2FA7023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121D6BF-4712-48A1-BAEE-9B57463F5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56895D4-70A6-467D-BCBA-83CF139E3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1F37FAB-69AA-46EC-90BB-69FBDEA591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0BF55A2-94E3-4F70-9180-769FD15278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4F373AFF-324B-4A89-AF2A-18A1FF605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5FC6351-7D43-4D20-8C7F-B0B337BB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EB02B4C-AF8B-4B5B-AF09-B12DDE9A2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8400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145842-5CE9-43D7-847D-E69F45D7C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23F882-F243-4386-AF22-2AC58514D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0AB2BC1-78DB-482B-8EAB-03ABFCA0E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7A8B9D5-AFB5-4098-8E38-7F2584E4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2457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04DB954-1C2F-40C6-B416-F2FF3F90C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143CE73-5898-43CB-A087-BBA9AF9D4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4D9A104-B85C-40CC-9E90-11582D0F1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5678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7EC7FA-81B2-489A-B0C9-30BFCBCE6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B4BA4B1-0449-4CBF-8244-5F5D9F4AF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554AACA-FA34-45E0-8EDA-D0B9800D1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2531EF6-FBB5-4EF0-B4B3-8689B31C5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2481020-DDC0-4B8C-B242-7E41CF6A2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2396D49-0106-4A1E-A6E8-064A87BF7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5764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D82194-07CD-4D86-98A7-77D19CAAF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C4D96BC-23C7-4C28-A752-11E4EA460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F3FF446-5AF6-439D-B091-652A0A364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5C9BE2-2A02-45A7-80EB-391D1C072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669DF63-C994-47F9-9092-DB1C9BEE4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6AE337C-8E43-4FCA-8C2E-614CC0B53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9873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10438B2-EF8F-4369-B2EB-A184BD78B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3FE7E4A-C082-4629-9058-57BF48935B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596C5F-FF62-4EB8-B1D1-C7DDD6EFEF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BB620-E1AC-4F29-AD8A-0C7C61FEBD7F}" type="datetimeFigureOut">
              <a:rPr lang="zh-TW" altLang="en-US" smtClean="0"/>
              <a:t>2023/8/31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53F7AE-F4A6-4462-B0BC-CA6E580A6B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C0FF6E8-053D-4C46-AA99-B6BE786CD4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EFE58-B11B-4C80-B183-71AD3421790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2795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6274"/>
            <a:ext cx="9144000" cy="2643689"/>
          </a:xfrm>
        </p:spPr>
        <p:txBody>
          <a:bodyPr>
            <a:noAutofit/>
          </a:bodyPr>
          <a:lstStyle/>
          <a:p>
            <a:r>
              <a:rPr lang="en-US" altLang="zh-TW" sz="4000" dirty="0"/>
              <a:t>“Kinect Fusion: HW Implementation and Acceleration of a Dense SLAM Algorithm”</a:t>
            </a:r>
            <a:br>
              <a:rPr lang="en-US" altLang="zh-TW" sz="4000" dirty="0"/>
            </a:br>
            <a:r>
              <a:rPr lang="en-US" altLang="zh-TW" sz="4000" dirty="0"/>
              <a:t>Final Report</a:t>
            </a:r>
            <a:endParaRPr lang="zh-TW" altLang="en-US" sz="40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15386"/>
            <a:ext cx="9144000" cy="1655762"/>
          </a:xfrm>
        </p:spPr>
        <p:txBody>
          <a:bodyPr/>
          <a:lstStyle/>
          <a:p>
            <a:r>
              <a:rPr lang="en-US" altLang="zh-TW" dirty="0"/>
              <a:t>ITRI EOSL Summer Intern Program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李承澔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/>
              <a:t>NTHU</a:t>
            </a:r>
            <a:r>
              <a:rPr lang="zh-TW" altLang="en-US" dirty="0"/>
              <a:t> </a:t>
            </a:r>
            <a:r>
              <a:rPr lang="en-US" altLang="zh-TW" dirty="0"/>
              <a:t>EECS24 109020014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88553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b) Camera Tracking – ICP Algorithm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Kinect Fusion traverses all pixels and matches vertices based on their depth and normal. </a:t>
            </a:r>
          </a:p>
          <a:p>
            <a:pPr algn="l"/>
            <a:r>
              <a:rPr lang="en-US" altLang="zh-TW" dirty="0"/>
              <a:t>The algorithm employs an iterative approach to solve a least-squares problem, ultimately yielding the camera's transformation matrix.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0810A3B-297C-AF32-554A-F6C72A31C3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39" t="9591" r="51032" b="64329"/>
          <a:stretch/>
        </p:blipFill>
        <p:spPr>
          <a:xfrm>
            <a:off x="4323376" y="4953001"/>
            <a:ext cx="1958419" cy="148191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8B7CE8C-5BF4-C5EF-B332-C6F0FE4479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66" t="44023" r="78004" b="30198"/>
          <a:stretch/>
        </p:blipFill>
        <p:spPr>
          <a:xfrm>
            <a:off x="569443" y="2784331"/>
            <a:ext cx="1958419" cy="1464702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218123E9-5A85-9BFD-D962-B519DC26F881}"/>
              </a:ext>
            </a:extLst>
          </p:cNvPr>
          <p:cNvSpPr txBox="1"/>
          <p:nvPr/>
        </p:nvSpPr>
        <p:spPr>
          <a:xfrm>
            <a:off x="0" y="2467249"/>
            <a:ext cx="3097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Vertex and Normal at time i-1</a:t>
            </a:r>
            <a:r>
              <a:rPr lang="zh-TW" altLang="en-US" sz="1600" dirty="0"/>
              <a:t> </a:t>
            </a:r>
            <a:endParaRPr lang="en-US" altLang="zh-TW" sz="1600" dirty="0"/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1B425049-D58E-F678-8115-EE1F699CFF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66" t="44023" r="78004" b="30198"/>
          <a:stretch/>
        </p:blipFill>
        <p:spPr>
          <a:xfrm>
            <a:off x="569443" y="4970217"/>
            <a:ext cx="1958419" cy="1464702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4C920B0D-69D0-B3D8-F175-80E8153570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39" t="9591" r="51032" b="64329"/>
          <a:stretch/>
        </p:blipFill>
        <p:spPr>
          <a:xfrm>
            <a:off x="4302627" y="2793975"/>
            <a:ext cx="1958419" cy="1481918"/>
          </a:xfrm>
          <a:prstGeom prst="rect">
            <a:avLst/>
          </a:prstGeom>
        </p:spPr>
      </p:pic>
      <p:sp>
        <p:nvSpPr>
          <p:cNvPr id="24" name="文字方塊 23">
            <a:extLst>
              <a:ext uri="{FF2B5EF4-FFF2-40B4-BE49-F238E27FC236}">
                <a16:creationId xmlns:a16="http://schemas.microsoft.com/office/drawing/2014/main" id="{F8987DD3-ED2E-3177-2E5C-70FC0A8E4636}"/>
              </a:ext>
            </a:extLst>
          </p:cNvPr>
          <p:cNvSpPr txBox="1"/>
          <p:nvPr/>
        </p:nvSpPr>
        <p:spPr>
          <a:xfrm>
            <a:off x="3846633" y="2441994"/>
            <a:ext cx="267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ICP outliers at time i-1</a:t>
            </a:r>
            <a:r>
              <a:rPr lang="zh-TW" altLang="en-US" sz="1600" dirty="0"/>
              <a:t> </a:t>
            </a:r>
            <a:endParaRPr lang="en-US" altLang="zh-TW" sz="1600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730837F3-5A10-66FF-B06F-99ED5A5D7365}"/>
              </a:ext>
            </a:extLst>
          </p:cNvPr>
          <p:cNvSpPr txBox="1"/>
          <p:nvPr/>
        </p:nvSpPr>
        <p:spPr>
          <a:xfrm>
            <a:off x="0" y="4650046"/>
            <a:ext cx="3097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Vertex and Normal at time </a:t>
            </a:r>
            <a:r>
              <a:rPr lang="en-US" altLang="zh-TW" sz="1600" dirty="0" err="1"/>
              <a:t>i</a:t>
            </a:r>
            <a:r>
              <a:rPr lang="zh-TW" altLang="en-US" sz="1600" dirty="0"/>
              <a:t> </a:t>
            </a:r>
            <a:endParaRPr lang="en-US" altLang="zh-TW" sz="1600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2DC9AB7B-1BE3-05F1-5B59-42F05BA57875}"/>
              </a:ext>
            </a:extLst>
          </p:cNvPr>
          <p:cNvSpPr txBox="1"/>
          <p:nvPr/>
        </p:nvSpPr>
        <p:spPr>
          <a:xfrm>
            <a:off x="3846632" y="4650046"/>
            <a:ext cx="267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ICP outliers at time </a:t>
            </a:r>
            <a:r>
              <a:rPr lang="en-US" altLang="zh-TW" sz="1600" dirty="0" err="1"/>
              <a:t>i</a:t>
            </a:r>
            <a:r>
              <a:rPr lang="zh-TW" altLang="en-US" sz="1600" dirty="0"/>
              <a:t> </a:t>
            </a:r>
            <a:endParaRPr lang="en-US" altLang="zh-TW" sz="1600" dirty="0"/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E5091762-AE07-3724-4560-4C10CD68B2DE}"/>
              </a:ext>
            </a:extLst>
          </p:cNvPr>
          <p:cNvCxnSpPr>
            <a:cxnSpLocks/>
          </p:cNvCxnSpPr>
          <p:nvPr/>
        </p:nvCxnSpPr>
        <p:spPr>
          <a:xfrm>
            <a:off x="2628070" y="3534934"/>
            <a:ext cx="15742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F2699CF1-131C-81E0-1878-C56264DF44F2}"/>
              </a:ext>
            </a:extLst>
          </p:cNvPr>
          <p:cNvCxnSpPr>
            <a:cxnSpLocks/>
          </p:cNvCxnSpPr>
          <p:nvPr/>
        </p:nvCxnSpPr>
        <p:spPr>
          <a:xfrm>
            <a:off x="2628070" y="5693960"/>
            <a:ext cx="15742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群組 34">
            <a:extLst>
              <a:ext uri="{FF2B5EF4-FFF2-40B4-BE49-F238E27FC236}">
                <a16:creationId xmlns:a16="http://schemas.microsoft.com/office/drawing/2014/main" id="{6E51FC99-FFBD-3633-674E-0E4391C8E928}"/>
              </a:ext>
            </a:extLst>
          </p:cNvPr>
          <p:cNvGrpSpPr/>
          <p:nvPr/>
        </p:nvGrpSpPr>
        <p:grpSpPr>
          <a:xfrm>
            <a:off x="7507867" y="3692888"/>
            <a:ext cx="2023619" cy="1481918"/>
            <a:chOff x="7366654" y="3741874"/>
            <a:chExt cx="2023619" cy="1481918"/>
          </a:xfrm>
        </p:grpSpPr>
        <p:pic>
          <p:nvPicPr>
            <p:cNvPr id="33" name="圖片 32">
              <a:extLst>
                <a:ext uri="{FF2B5EF4-FFF2-40B4-BE49-F238E27FC236}">
                  <a16:creationId xmlns:a16="http://schemas.microsoft.com/office/drawing/2014/main" id="{BA31DE96-B12F-E790-B55E-3AB62058C6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50000"/>
            </a:blip>
            <a:srcRect l="30539" t="9591" r="51032" b="64329"/>
            <a:stretch/>
          </p:blipFill>
          <p:spPr>
            <a:xfrm>
              <a:off x="7431854" y="3741874"/>
              <a:ext cx="1958419" cy="1481918"/>
            </a:xfrm>
            <a:prstGeom prst="rect">
              <a:avLst/>
            </a:prstGeom>
            <a:scene3d>
              <a:camera prst="orthographicFront">
                <a:rot lat="0" lon="1200000" rev="0"/>
              </a:camera>
              <a:lightRig rig="threePt" dir="t"/>
            </a:scene3d>
          </p:spPr>
        </p:pic>
        <p:pic>
          <p:nvPicPr>
            <p:cNvPr id="34" name="圖片 33">
              <a:extLst>
                <a:ext uri="{FF2B5EF4-FFF2-40B4-BE49-F238E27FC236}">
                  <a16:creationId xmlns:a16="http://schemas.microsoft.com/office/drawing/2014/main" id="{D67B8106-AAF9-69AF-1111-CBC0CBDB1A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50000"/>
            </a:blip>
            <a:srcRect l="30539" t="9591" r="51032" b="64329"/>
            <a:stretch/>
          </p:blipFill>
          <p:spPr>
            <a:xfrm>
              <a:off x="7366654" y="3741874"/>
              <a:ext cx="1958419" cy="1481918"/>
            </a:xfrm>
            <a:prstGeom prst="rect">
              <a:avLst/>
            </a:prstGeom>
            <a:scene3d>
              <a:camera prst="orthographicFront">
                <a:rot lat="600000" lon="600000" rev="0"/>
              </a:camera>
              <a:lightRig rig="threePt" dir="t"/>
            </a:scene3d>
          </p:spPr>
        </p:pic>
      </p:grp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C82348A9-FF45-CF6F-86F7-D6C752B41AAF}"/>
              </a:ext>
            </a:extLst>
          </p:cNvPr>
          <p:cNvCxnSpPr>
            <a:cxnSpLocks/>
          </p:cNvCxnSpPr>
          <p:nvPr/>
        </p:nvCxnSpPr>
        <p:spPr>
          <a:xfrm>
            <a:off x="6281795" y="3513759"/>
            <a:ext cx="1226072" cy="92008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F6BD8998-6D22-C82B-29CE-8E3D14B2785B}"/>
              </a:ext>
            </a:extLst>
          </p:cNvPr>
          <p:cNvCxnSpPr>
            <a:cxnSpLocks/>
          </p:cNvCxnSpPr>
          <p:nvPr/>
        </p:nvCxnSpPr>
        <p:spPr>
          <a:xfrm flipV="1">
            <a:off x="6379215" y="4433847"/>
            <a:ext cx="1128652" cy="11521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9D0FB4D9-94C3-A7B4-7EC2-1B959DA7FF8E}"/>
              </a:ext>
            </a:extLst>
          </p:cNvPr>
          <p:cNvCxnSpPr>
            <a:cxnSpLocks/>
          </p:cNvCxnSpPr>
          <p:nvPr/>
        </p:nvCxnSpPr>
        <p:spPr>
          <a:xfrm>
            <a:off x="9559072" y="4433847"/>
            <a:ext cx="103586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FE717717-BD55-6723-7227-A670F5E32327}"/>
              </a:ext>
            </a:extLst>
          </p:cNvPr>
          <p:cNvSpPr txBox="1"/>
          <p:nvPr/>
        </p:nvSpPr>
        <p:spPr>
          <a:xfrm>
            <a:off x="10388606" y="4003715"/>
            <a:ext cx="1803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Transformation</a:t>
            </a:r>
          </a:p>
          <a:p>
            <a:pPr algn="ctr"/>
            <a:r>
              <a:rPr lang="en-US" altLang="zh-TW" dirty="0"/>
              <a:t>Matrix</a:t>
            </a:r>
            <a:endParaRPr lang="en-US" altLang="zh-TW" sz="1400" dirty="0"/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E2855422-B988-220D-C369-53E6FAEEE29E}"/>
              </a:ext>
            </a:extLst>
          </p:cNvPr>
          <p:cNvSpPr txBox="1"/>
          <p:nvPr/>
        </p:nvSpPr>
        <p:spPr>
          <a:xfrm>
            <a:off x="9175309" y="3629562"/>
            <a:ext cx="1803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least-squares problem</a:t>
            </a:r>
            <a:endParaRPr lang="en-US" altLang="zh-TW" sz="1400" dirty="0"/>
          </a:p>
        </p:txBody>
      </p:sp>
    </p:spTree>
    <p:extLst>
      <p:ext uri="{BB962C8B-B14F-4D97-AF65-F5344CB8AC3E}">
        <p14:creationId xmlns:p14="http://schemas.microsoft.com/office/powerpoint/2010/main" val="2281395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b) Camera Tracking – ICP Algorithm Optimize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Given that the tracking algorithm demands substantial computational resources, </a:t>
            </a:r>
          </a:p>
          <a:p>
            <a:pPr algn="l"/>
            <a:r>
              <a:rPr lang="en-US" altLang="zh-TW" dirty="0"/>
              <a:t>we have divided it into multiple stages and pipelined them to achieve an initiation interval (II) of 1.</a:t>
            </a:r>
            <a:endParaRPr lang="zh-TW" altLang="en-US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F8987DD3-ED2E-3177-2E5C-70FC0A8E4636}"/>
              </a:ext>
            </a:extLst>
          </p:cNvPr>
          <p:cNvSpPr txBox="1"/>
          <p:nvPr/>
        </p:nvSpPr>
        <p:spPr>
          <a:xfrm>
            <a:off x="815689" y="3136612"/>
            <a:ext cx="19406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Normal validation</a:t>
            </a:r>
            <a:endParaRPr lang="en-US" altLang="zh-TW" sz="1400" dirty="0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6B006E2E-B195-461B-9814-EA372D0936B6}"/>
              </a:ext>
            </a:extLst>
          </p:cNvPr>
          <p:cNvSpPr txBox="1"/>
          <p:nvPr/>
        </p:nvSpPr>
        <p:spPr>
          <a:xfrm>
            <a:off x="5125653" y="3013501"/>
            <a:ext cx="19406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Projection of the current vertex onto camera coordinates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EF92BDAF-B283-47EE-871B-BC23E974DA3E}"/>
              </a:ext>
            </a:extLst>
          </p:cNvPr>
          <p:cNvSpPr txBox="1"/>
          <p:nvPr/>
        </p:nvSpPr>
        <p:spPr>
          <a:xfrm>
            <a:off x="9149675" y="3013501"/>
            <a:ext cx="23056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Validation of the corresponding vertex to the current one at time </a:t>
            </a:r>
          </a:p>
          <a:p>
            <a:pPr algn="ctr"/>
            <a:r>
              <a:rPr lang="en-US" altLang="zh-TW" sz="1600" dirty="0"/>
              <a:t>i−1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8C6E0B39-2F30-4329-882C-E2D61CDC4762}"/>
              </a:ext>
            </a:extLst>
          </p:cNvPr>
          <p:cNvSpPr txBox="1"/>
          <p:nvPr/>
        </p:nvSpPr>
        <p:spPr>
          <a:xfrm>
            <a:off x="618281" y="4458694"/>
            <a:ext cx="25724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Assessment of whether the distance between vertices is below a threshold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BF6C7735-6C94-41ED-A190-7782B89F652B}"/>
              </a:ext>
            </a:extLst>
          </p:cNvPr>
          <p:cNvSpPr txBox="1"/>
          <p:nvPr/>
        </p:nvSpPr>
        <p:spPr>
          <a:xfrm>
            <a:off x="4928244" y="4458696"/>
            <a:ext cx="25724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Evaluation of whether the included angle between </a:t>
            </a:r>
            <a:r>
              <a:rPr lang="en-US" altLang="zh-TW" sz="1600" dirty="0" err="1"/>
              <a:t>normals</a:t>
            </a:r>
            <a:r>
              <a:rPr lang="en-US" altLang="zh-TW" sz="1600" dirty="0"/>
              <a:t> is below a threshold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6DFFFDB6-440A-4FF0-8D38-D3992B585826}"/>
              </a:ext>
            </a:extLst>
          </p:cNvPr>
          <p:cNvSpPr txBox="1"/>
          <p:nvPr/>
        </p:nvSpPr>
        <p:spPr>
          <a:xfrm>
            <a:off x="9363516" y="4335584"/>
            <a:ext cx="20905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Matching of two vertices and solving a least-squares problem to obtain the transformation matrix</a:t>
            </a:r>
          </a:p>
        </p:txBody>
      </p:sp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EB17F55A-1AA0-44F5-B4A2-DF3322D94AF6}"/>
              </a:ext>
            </a:extLst>
          </p:cNvPr>
          <p:cNvCxnSpPr>
            <a:cxnSpLocks/>
          </p:cNvCxnSpPr>
          <p:nvPr/>
        </p:nvCxnSpPr>
        <p:spPr>
          <a:xfrm>
            <a:off x="3448952" y="3337605"/>
            <a:ext cx="6782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C2452A45-8F36-47EC-ABBA-664FFE88B2C9}"/>
              </a:ext>
            </a:extLst>
          </p:cNvPr>
          <p:cNvCxnSpPr>
            <a:cxnSpLocks/>
          </p:cNvCxnSpPr>
          <p:nvPr/>
        </p:nvCxnSpPr>
        <p:spPr>
          <a:xfrm>
            <a:off x="3447702" y="4751081"/>
            <a:ext cx="6782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DF77E922-A9DD-4089-AD91-8F09B95AEDB2}"/>
              </a:ext>
            </a:extLst>
          </p:cNvPr>
          <p:cNvCxnSpPr>
            <a:cxnSpLocks/>
          </p:cNvCxnSpPr>
          <p:nvPr/>
        </p:nvCxnSpPr>
        <p:spPr>
          <a:xfrm>
            <a:off x="7727382" y="3374650"/>
            <a:ext cx="6782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A3DCCC19-3D5F-481B-BCD4-EA2F38BFFE02}"/>
              </a:ext>
            </a:extLst>
          </p:cNvPr>
          <p:cNvCxnSpPr>
            <a:cxnSpLocks/>
          </p:cNvCxnSpPr>
          <p:nvPr/>
        </p:nvCxnSpPr>
        <p:spPr>
          <a:xfrm>
            <a:off x="7773432" y="4706078"/>
            <a:ext cx="6782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單箭頭接點 56">
            <a:extLst>
              <a:ext uri="{FF2B5EF4-FFF2-40B4-BE49-F238E27FC236}">
                <a16:creationId xmlns:a16="http://schemas.microsoft.com/office/drawing/2014/main" id="{9F903001-9B06-4595-A79B-3E17906C1ED8}"/>
              </a:ext>
            </a:extLst>
          </p:cNvPr>
          <p:cNvCxnSpPr>
            <a:cxnSpLocks/>
          </p:cNvCxnSpPr>
          <p:nvPr/>
        </p:nvCxnSpPr>
        <p:spPr>
          <a:xfrm>
            <a:off x="-1249" y="4769606"/>
            <a:ext cx="6782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021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c) Volumetric Integration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Kinect Fusion updates the 3D voxels based on the current camera position and vertex depth. The algorithm performs the following steps:</a:t>
            </a:r>
            <a:endParaRPr lang="zh-TW" altLang="en-US" dirty="0"/>
          </a:p>
        </p:txBody>
      </p:sp>
      <p:pic>
        <p:nvPicPr>
          <p:cNvPr id="1026" name="Picture 2" descr="https://pic3.zhimg.com/80/v2-99a8c4e958ab6f02329516cdf62b7a82_720w.webp">
            <a:extLst>
              <a:ext uri="{FF2B5EF4-FFF2-40B4-BE49-F238E27FC236}">
                <a16:creationId xmlns:a16="http://schemas.microsoft.com/office/drawing/2014/main" id="{0E363E0D-DA79-45B7-A16A-5FA4B2061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070" y="1872223"/>
            <a:ext cx="1466850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pic3.zhimg.com/v2-ca6882b362186e1a32ad0f7f5875e4de_r.jpg">
            <a:extLst>
              <a:ext uri="{FF2B5EF4-FFF2-40B4-BE49-F238E27FC236}">
                <a16:creationId xmlns:a16="http://schemas.microsoft.com/office/drawing/2014/main" id="{1E4D5375-95EE-47B9-BC31-3D046BA01E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58"/>
          <a:stretch/>
        </p:blipFill>
        <p:spPr bwMode="auto">
          <a:xfrm>
            <a:off x="4559686" y="2598982"/>
            <a:ext cx="6038850" cy="287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FF203D33-167F-440A-B936-61BF2DFA5958}"/>
              </a:ext>
            </a:extLst>
          </p:cNvPr>
          <p:cNvSpPr txBox="1"/>
          <p:nvPr/>
        </p:nvSpPr>
        <p:spPr>
          <a:xfrm>
            <a:off x="2656734" y="2429240"/>
            <a:ext cx="3512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Traverses a row of voxels along the </a:t>
            </a:r>
          </a:p>
          <a:p>
            <a:pPr algn="ctr"/>
            <a:r>
              <a:rPr lang="en-US" altLang="zh-TW" sz="1600" dirty="0"/>
              <a:t>z-axis at time i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C65F055-92F0-46FE-9AAB-A79AF9DB2888}"/>
              </a:ext>
            </a:extLst>
          </p:cNvPr>
          <p:cNvSpPr txBox="1"/>
          <p:nvPr/>
        </p:nvSpPr>
        <p:spPr>
          <a:xfrm>
            <a:off x="1046930" y="4124539"/>
            <a:ext cx="3512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Transforms the voxel through the coordinate transformation:</a:t>
            </a:r>
          </a:p>
          <a:p>
            <a:pPr algn="ctr"/>
            <a:r>
              <a:rPr lang="en-US" altLang="zh-TW" sz="1600" dirty="0"/>
              <a:t>global → camera → image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277B3ED-7DF6-4EC1-B0C3-E3D58BF881C3}"/>
              </a:ext>
            </a:extLst>
          </p:cNvPr>
          <p:cNvSpPr txBox="1"/>
          <p:nvPr/>
        </p:nvSpPr>
        <p:spPr>
          <a:xfrm>
            <a:off x="5757165" y="5480318"/>
            <a:ext cx="3512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Updates the entire row of voxels based on the pixel depth, </a:t>
            </a:r>
          </a:p>
          <a:p>
            <a:pPr algn="ctr"/>
            <a:r>
              <a:rPr lang="en-US" altLang="zh-TW" sz="1600" dirty="0"/>
              <a:t>which is transformed from the voxel</a:t>
            </a:r>
          </a:p>
        </p:txBody>
      </p:sp>
    </p:spTree>
    <p:extLst>
      <p:ext uri="{BB962C8B-B14F-4D97-AF65-F5344CB8AC3E}">
        <p14:creationId xmlns:p14="http://schemas.microsoft.com/office/powerpoint/2010/main" val="2824904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c) Volumetric Integration - Optimization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Given that the integration traverses all voxels in the 3D space, resulting in heavy computation, we deploy two compute units to parallelly process two rows of voxels along the z-axis.</a:t>
            </a:r>
            <a:endParaRPr lang="zh-TW" altLang="en-US" dirty="0"/>
          </a:p>
        </p:txBody>
      </p: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75B74C87-BC34-4005-AC2B-56184B302AE0}"/>
              </a:ext>
            </a:extLst>
          </p:cNvPr>
          <p:cNvGrpSpPr/>
          <p:nvPr/>
        </p:nvGrpSpPr>
        <p:grpSpPr>
          <a:xfrm>
            <a:off x="3150022" y="2452824"/>
            <a:ext cx="6833653" cy="3278070"/>
            <a:chOff x="1620767" y="2342465"/>
            <a:chExt cx="6833653" cy="3278070"/>
          </a:xfrm>
        </p:grpSpPr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BB7B53C7-6BA7-4309-99DD-BD23D54E64BA}"/>
                </a:ext>
              </a:extLst>
            </p:cNvPr>
            <p:cNvGrpSpPr/>
            <p:nvPr/>
          </p:nvGrpSpPr>
          <p:grpSpPr>
            <a:xfrm>
              <a:off x="1620767" y="2342465"/>
              <a:ext cx="3555090" cy="3278070"/>
              <a:chOff x="4204789" y="2419350"/>
              <a:chExt cx="3555090" cy="3278070"/>
            </a:xfrm>
          </p:grpSpPr>
          <p:pic>
            <p:nvPicPr>
              <p:cNvPr id="1026" name="Picture 2" descr="https://pic3.zhimg.com/80/v2-99a8c4e958ab6f02329516cdf62b7a82_720w.webp">
                <a:extLst>
                  <a:ext uri="{FF2B5EF4-FFF2-40B4-BE49-F238E27FC236}">
                    <a16:creationId xmlns:a16="http://schemas.microsoft.com/office/drawing/2014/main" id="{0E363E0D-DA79-45B7-A16A-5FA4B206103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04789" y="2419350"/>
                <a:ext cx="3555090" cy="32780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2" name="直線單箭頭接點 11">
                <a:extLst>
                  <a:ext uri="{FF2B5EF4-FFF2-40B4-BE49-F238E27FC236}">
                    <a16:creationId xmlns:a16="http://schemas.microsoft.com/office/drawing/2014/main" id="{91560244-F66E-4749-81D1-845EEE52CA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2650" y="4129047"/>
                <a:ext cx="1314450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單箭頭接點 15">
                <a:extLst>
                  <a:ext uri="{FF2B5EF4-FFF2-40B4-BE49-F238E27FC236}">
                    <a16:creationId xmlns:a16="http://schemas.microsoft.com/office/drawing/2014/main" id="{1C4029B5-B007-45A1-A85A-742A70703D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2650" y="4481472"/>
                <a:ext cx="1314450" cy="0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6">
                <a:extLst>
                  <a:ext uri="{FF2B5EF4-FFF2-40B4-BE49-F238E27FC236}">
                    <a16:creationId xmlns:a16="http://schemas.microsoft.com/office/drawing/2014/main" id="{F74DB5DA-B5F0-4318-AB84-55DEDF6345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2650" y="4786272"/>
                <a:ext cx="1314450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線單箭頭接點 17">
                <a:extLst>
                  <a:ext uri="{FF2B5EF4-FFF2-40B4-BE49-F238E27FC236}">
                    <a16:creationId xmlns:a16="http://schemas.microsoft.com/office/drawing/2014/main" id="{233AD07A-3FE1-4837-817F-E175C30EB7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2650" y="5138697"/>
                <a:ext cx="1314450" cy="0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線單箭頭接點 18">
                <a:extLst>
                  <a:ext uri="{FF2B5EF4-FFF2-40B4-BE49-F238E27FC236}">
                    <a16:creationId xmlns:a16="http://schemas.microsoft.com/office/drawing/2014/main" id="{5A30B001-E574-4ADC-A138-502752321F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2650" y="5453022"/>
                <a:ext cx="1314450" cy="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菱形 14">
                <a:extLst>
                  <a:ext uri="{FF2B5EF4-FFF2-40B4-BE49-F238E27FC236}">
                    <a16:creationId xmlns:a16="http://schemas.microsoft.com/office/drawing/2014/main" id="{0EC73015-1FC1-4FA7-A734-4BC54C747353}"/>
                  </a:ext>
                </a:extLst>
              </p:cNvPr>
              <p:cNvSpPr/>
              <p:nvPr/>
            </p:nvSpPr>
            <p:spPr>
              <a:xfrm rot="19951430">
                <a:off x="5619863" y="3944880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3" name="菱形 22">
                <a:extLst>
                  <a:ext uri="{FF2B5EF4-FFF2-40B4-BE49-F238E27FC236}">
                    <a16:creationId xmlns:a16="http://schemas.microsoft.com/office/drawing/2014/main" id="{DC2451F3-83FA-4F52-B1CC-2682BDC1EE1D}"/>
                  </a:ext>
                </a:extLst>
              </p:cNvPr>
              <p:cNvSpPr/>
              <p:nvPr/>
            </p:nvSpPr>
            <p:spPr>
              <a:xfrm rot="19951430">
                <a:off x="5619863" y="4276228"/>
                <a:ext cx="115987" cy="227009"/>
              </a:xfrm>
              <a:prstGeom prst="diamond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7" name="菱形 26">
                <a:extLst>
                  <a:ext uri="{FF2B5EF4-FFF2-40B4-BE49-F238E27FC236}">
                    <a16:creationId xmlns:a16="http://schemas.microsoft.com/office/drawing/2014/main" id="{DF821FB9-4D39-4B37-BFC3-781963F10B95}"/>
                  </a:ext>
                </a:extLst>
              </p:cNvPr>
              <p:cNvSpPr/>
              <p:nvPr/>
            </p:nvSpPr>
            <p:spPr>
              <a:xfrm rot="19951430">
                <a:off x="5619861" y="4607575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8" name="菱形 27">
                <a:extLst>
                  <a:ext uri="{FF2B5EF4-FFF2-40B4-BE49-F238E27FC236}">
                    <a16:creationId xmlns:a16="http://schemas.microsoft.com/office/drawing/2014/main" id="{92300E80-A37B-4E7E-A5B8-74218467CDD7}"/>
                  </a:ext>
                </a:extLst>
              </p:cNvPr>
              <p:cNvSpPr/>
              <p:nvPr/>
            </p:nvSpPr>
            <p:spPr>
              <a:xfrm rot="19951430">
                <a:off x="5619861" y="4938923"/>
                <a:ext cx="115987" cy="227009"/>
              </a:xfrm>
              <a:prstGeom prst="diamond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9" name="菱形 28">
                <a:extLst>
                  <a:ext uri="{FF2B5EF4-FFF2-40B4-BE49-F238E27FC236}">
                    <a16:creationId xmlns:a16="http://schemas.microsoft.com/office/drawing/2014/main" id="{D6CDCE81-1FF1-4CE8-8D97-E08321BFC870}"/>
                  </a:ext>
                </a:extLst>
              </p:cNvPr>
              <p:cNvSpPr/>
              <p:nvPr/>
            </p:nvSpPr>
            <p:spPr>
              <a:xfrm rot="19951430">
                <a:off x="5619860" y="5235973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0" name="菱形 29">
                <a:extLst>
                  <a:ext uri="{FF2B5EF4-FFF2-40B4-BE49-F238E27FC236}">
                    <a16:creationId xmlns:a16="http://schemas.microsoft.com/office/drawing/2014/main" id="{F65FE9D4-1C93-4606-9102-C48C8BD8F5A4}"/>
                  </a:ext>
                </a:extLst>
              </p:cNvPr>
              <p:cNvSpPr/>
              <p:nvPr/>
            </p:nvSpPr>
            <p:spPr>
              <a:xfrm rot="19951430">
                <a:off x="5368401" y="3781639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1" name="菱形 30">
                <a:extLst>
                  <a:ext uri="{FF2B5EF4-FFF2-40B4-BE49-F238E27FC236}">
                    <a16:creationId xmlns:a16="http://schemas.microsoft.com/office/drawing/2014/main" id="{81F3E326-1E49-49E8-BDAC-0651F5458034}"/>
                  </a:ext>
                </a:extLst>
              </p:cNvPr>
              <p:cNvSpPr/>
              <p:nvPr/>
            </p:nvSpPr>
            <p:spPr>
              <a:xfrm rot="19951430">
                <a:off x="5368401" y="4112987"/>
                <a:ext cx="115987" cy="227009"/>
              </a:xfrm>
              <a:prstGeom prst="diamond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2" name="菱形 31">
                <a:extLst>
                  <a:ext uri="{FF2B5EF4-FFF2-40B4-BE49-F238E27FC236}">
                    <a16:creationId xmlns:a16="http://schemas.microsoft.com/office/drawing/2014/main" id="{04731977-8FA1-4F28-B460-DD3C461EE91A}"/>
                  </a:ext>
                </a:extLst>
              </p:cNvPr>
              <p:cNvSpPr/>
              <p:nvPr/>
            </p:nvSpPr>
            <p:spPr>
              <a:xfrm rot="19951430">
                <a:off x="5368399" y="4444334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3" name="菱形 32">
                <a:extLst>
                  <a:ext uri="{FF2B5EF4-FFF2-40B4-BE49-F238E27FC236}">
                    <a16:creationId xmlns:a16="http://schemas.microsoft.com/office/drawing/2014/main" id="{32A88A13-3B11-4638-9010-58A4D17DBB96}"/>
                  </a:ext>
                </a:extLst>
              </p:cNvPr>
              <p:cNvSpPr/>
              <p:nvPr/>
            </p:nvSpPr>
            <p:spPr>
              <a:xfrm rot="19951430">
                <a:off x="5368399" y="4775682"/>
                <a:ext cx="115987" cy="227009"/>
              </a:xfrm>
              <a:prstGeom prst="diamond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4" name="菱形 33">
                <a:extLst>
                  <a:ext uri="{FF2B5EF4-FFF2-40B4-BE49-F238E27FC236}">
                    <a16:creationId xmlns:a16="http://schemas.microsoft.com/office/drawing/2014/main" id="{50B5E1C6-69D6-4A09-8D56-C4465FFC8DA4}"/>
                  </a:ext>
                </a:extLst>
              </p:cNvPr>
              <p:cNvSpPr/>
              <p:nvPr/>
            </p:nvSpPr>
            <p:spPr>
              <a:xfrm rot="19951430">
                <a:off x="5368398" y="5072732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5" name="菱形 34">
                <a:extLst>
                  <a:ext uri="{FF2B5EF4-FFF2-40B4-BE49-F238E27FC236}">
                    <a16:creationId xmlns:a16="http://schemas.microsoft.com/office/drawing/2014/main" id="{A49ADA99-3EFB-410A-9675-39824CD64D17}"/>
                  </a:ext>
                </a:extLst>
              </p:cNvPr>
              <p:cNvSpPr/>
              <p:nvPr/>
            </p:nvSpPr>
            <p:spPr>
              <a:xfrm rot="19951430">
                <a:off x="5116936" y="3571400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6" name="菱形 35">
                <a:extLst>
                  <a:ext uri="{FF2B5EF4-FFF2-40B4-BE49-F238E27FC236}">
                    <a16:creationId xmlns:a16="http://schemas.microsoft.com/office/drawing/2014/main" id="{5A43C6CA-8C03-41C6-98D2-74F1C63468F7}"/>
                  </a:ext>
                </a:extLst>
              </p:cNvPr>
              <p:cNvSpPr/>
              <p:nvPr/>
            </p:nvSpPr>
            <p:spPr>
              <a:xfrm rot="19951430">
                <a:off x="5116936" y="3902748"/>
                <a:ext cx="115987" cy="227009"/>
              </a:xfrm>
              <a:prstGeom prst="diamond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7" name="菱形 36">
                <a:extLst>
                  <a:ext uri="{FF2B5EF4-FFF2-40B4-BE49-F238E27FC236}">
                    <a16:creationId xmlns:a16="http://schemas.microsoft.com/office/drawing/2014/main" id="{602EB406-815A-4FDF-A5D8-B6B9BFE65E9A}"/>
                  </a:ext>
                </a:extLst>
              </p:cNvPr>
              <p:cNvSpPr/>
              <p:nvPr/>
            </p:nvSpPr>
            <p:spPr>
              <a:xfrm rot="19951430">
                <a:off x="5116934" y="4234095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8" name="菱形 37">
                <a:extLst>
                  <a:ext uri="{FF2B5EF4-FFF2-40B4-BE49-F238E27FC236}">
                    <a16:creationId xmlns:a16="http://schemas.microsoft.com/office/drawing/2014/main" id="{724F5CEF-B6EA-42B3-AE04-BCAF420AA2C4}"/>
                  </a:ext>
                </a:extLst>
              </p:cNvPr>
              <p:cNvSpPr/>
              <p:nvPr/>
            </p:nvSpPr>
            <p:spPr>
              <a:xfrm rot="19951430">
                <a:off x="5116934" y="4565443"/>
                <a:ext cx="115987" cy="227009"/>
              </a:xfrm>
              <a:prstGeom prst="diamond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9" name="菱形 38">
                <a:extLst>
                  <a:ext uri="{FF2B5EF4-FFF2-40B4-BE49-F238E27FC236}">
                    <a16:creationId xmlns:a16="http://schemas.microsoft.com/office/drawing/2014/main" id="{0C5DB08A-86C4-4F49-9ECE-BAE0306B2DEA}"/>
                  </a:ext>
                </a:extLst>
              </p:cNvPr>
              <p:cNvSpPr/>
              <p:nvPr/>
            </p:nvSpPr>
            <p:spPr>
              <a:xfrm rot="19951430">
                <a:off x="5116933" y="4862493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0" name="菱形 39">
                <a:extLst>
                  <a:ext uri="{FF2B5EF4-FFF2-40B4-BE49-F238E27FC236}">
                    <a16:creationId xmlns:a16="http://schemas.microsoft.com/office/drawing/2014/main" id="{E85BBE75-4F7C-4918-B792-F710EDA9E511}"/>
                  </a:ext>
                </a:extLst>
              </p:cNvPr>
              <p:cNvSpPr/>
              <p:nvPr/>
            </p:nvSpPr>
            <p:spPr>
              <a:xfrm rot="19951430">
                <a:off x="4887379" y="3408159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1" name="菱形 40">
                <a:extLst>
                  <a:ext uri="{FF2B5EF4-FFF2-40B4-BE49-F238E27FC236}">
                    <a16:creationId xmlns:a16="http://schemas.microsoft.com/office/drawing/2014/main" id="{82D42034-C68E-4041-B688-BCB4D95B95B4}"/>
                  </a:ext>
                </a:extLst>
              </p:cNvPr>
              <p:cNvSpPr/>
              <p:nvPr/>
            </p:nvSpPr>
            <p:spPr>
              <a:xfrm rot="19951430">
                <a:off x="4887379" y="3739507"/>
                <a:ext cx="115987" cy="227009"/>
              </a:xfrm>
              <a:prstGeom prst="diamond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2" name="菱形 41">
                <a:extLst>
                  <a:ext uri="{FF2B5EF4-FFF2-40B4-BE49-F238E27FC236}">
                    <a16:creationId xmlns:a16="http://schemas.microsoft.com/office/drawing/2014/main" id="{340DC907-55BB-4916-8B6B-D96088876863}"/>
                  </a:ext>
                </a:extLst>
              </p:cNvPr>
              <p:cNvSpPr/>
              <p:nvPr/>
            </p:nvSpPr>
            <p:spPr>
              <a:xfrm rot="19951430">
                <a:off x="4887377" y="4070854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3" name="菱形 42">
                <a:extLst>
                  <a:ext uri="{FF2B5EF4-FFF2-40B4-BE49-F238E27FC236}">
                    <a16:creationId xmlns:a16="http://schemas.microsoft.com/office/drawing/2014/main" id="{83864815-31EB-4B00-BFFB-799CF59F12EC}"/>
                  </a:ext>
                </a:extLst>
              </p:cNvPr>
              <p:cNvSpPr/>
              <p:nvPr/>
            </p:nvSpPr>
            <p:spPr>
              <a:xfrm rot="19951430">
                <a:off x="4887377" y="4402202"/>
                <a:ext cx="115987" cy="227009"/>
              </a:xfrm>
              <a:prstGeom prst="diamond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4" name="菱形 43">
                <a:extLst>
                  <a:ext uri="{FF2B5EF4-FFF2-40B4-BE49-F238E27FC236}">
                    <a16:creationId xmlns:a16="http://schemas.microsoft.com/office/drawing/2014/main" id="{B57916F2-4280-45B3-9EAB-5B77B177C9F6}"/>
                  </a:ext>
                </a:extLst>
              </p:cNvPr>
              <p:cNvSpPr/>
              <p:nvPr/>
            </p:nvSpPr>
            <p:spPr>
              <a:xfrm rot="19951430">
                <a:off x="4887376" y="4699252"/>
                <a:ext cx="115987" cy="227009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cxnSp>
          <p:nvCxnSpPr>
            <p:cNvPr id="46" name="直線單箭頭接點 45">
              <a:extLst>
                <a:ext uri="{FF2B5EF4-FFF2-40B4-BE49-F238E27FC236}">
                  <a16:creationId xmlns:a16="http://schemas.microsoft.com/office/drawing/2014/main" id="{FB665888-9B79-458B-8BA2-5C7934FFA3CC}"/>
                </a:ext>
              </a:extLst>
            </p:cNvPr>
            <p:cNvCxnSpPr>
              <a:cxnSpLocks/>
            </p:cNvCxnSpPr>
            <p:nvPr/>
          </p:nvCxnSpPr>
          <p:spPr>
            <a:xfrm>
              <a:off x="5358795" y="3119397"/>
              <a:ext cx="131445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單箭頭接點 47">
              <a:extLst>
                <a:ext uri="{FF2B5EF4-FFF2-40B4-BE49-F238E27FC236}">
                  <a16:creationId xmlns:a16="http://schemas.microsoft.com/office/drawing/2014/main" id="{6B8365EC-DD17-4C99-BFFE-85EA330DDADD}"/>
                </a:ext>
              </a:extLst>
            </p:cNvPr>
            <p:cNvCxnSpPr>
              <a:cxnSpLocks/>
            </p:cNvCxnSpPr>
            <p:nvPr/>
          </p:nvCxnSpPr>
          <p:spPr>
            <a:xfrm>
              <a:off x="5358795" y="3365992"/>
              <a:ext cx="1314450" cy="0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6A10FE37-FD29-45FE-9A4C-AA58DB3B2B3A}"/>
                </a:ext>
              </a:extLst>
            </p:cNvPr>
            <p:cNvSpPr txBox="1"/>
            <p:nvPr/>
          </p:nvSpPr>
          <p:spPr>
            <a:xfrm>
              <a:off x="6673245" y="2919330"/>
              <a:ext cx="1781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Compute unit 1</a:t>
              </a:r>
            </a:p>
            <a:p>
              <a:r>
                <a:rPr lang="en-US" altLang="zh-TW" dirty="0"/>
                <a:t>Compute unit 2</a:t>
              </a:r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69587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Result and Compare</a:t>
            </a:r>
            <a:r>
              <a:rPr lang="zh-TW" altLang="en-US" sz="3600" dirty="0"/>
              <a:t> </a:t>
            </a:r>
            <a:r>
              <a:rPr lang="en-US" altLang="zh-TW" sz="3600" dirty="0"/>
              <a:t>– Reconstruction</a:t>
            </a:r>
            <a:r>
              <a:rPr lang="zh-TW" altLang="en-US" sz="3600" dirty="0"/>
              <a:t> </a:t>
            </a:r>
            <a:r>
              <a:rPr lang="en-US" altLang="zh-TW" sz="3600" dirty="0"/>
              <a:t>Process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endParaRPr lang="zh-TW" altLang="en-US" dirty="0"/>
          </a:p>
        </p:txBody>
      </p:sp>
      <p:pic>
        <p:nvPicPr>
          <p:cNvPr id="4" name="2023-08-30 14-04-17">
            <a:hlinkClick r:id="" action="ppaction://media"/>
            <a:extLst>
              <a:ext uri="{FF2B5EF4-FFF2-40B4-BE49-F238E27FC236}">
                <a16:creationId xmlns:a16="http://schemas.microsoft.com/office/drawing/2014/main" id="{24DB8E20-6B2F-4368-AB96-CF9B502488C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728"/>
                </p14:media>
              </p:ext>
            </p:extLst>
          </p:nvPr>
        </p:nvPicPr>
        <p:blipFill rotWithShape="1">
          <a:blip r:embed="rId4"/>
          <a:srcRect l="1941" t="2371" r="64956" b="49813"/>
          <a:stretch/>
        </p:blipFill>
        <p:spPr>
          <a:xfrm>
            <a:off x="2444701" y="972457"/>
            <a:ext cx="7243743" cy="588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8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Result and Compare</a:t>
            </a:r>
            <a:r>
              <a:rPr lang="zh-TW" altLang="en-US" sz="3600" dirty="0"/>
              <a:t> </a:t>
            </a:r>
            <a:r>
              <a:rPr lang="en-US" altLang="zh-TW" sz="3600" dirty="0"/>
              <a:t>– Volumetric Reconstruction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endParaRPr lang="zh-TW" altLang="en-US" dirty="0"/>
          </a:p>
        </p:txBody>
      </p:sp>
      <p:pic>
        <p:nvPicPr>
          <p:cNvPr id="5" name="2023-08-30 13-37-28">
            <a:hlinkClick r:id="" action="ppaction://media"/>
            <a:extLst>
              <a:ext uri="{FF2B5EF4-FFF2-40B4-BE49-F238E27FC236}">
                <a16:creationId xmlns:a16="http://schemas.microsoft.com/office/drawing/2014/main" id="{8D0C5F9F-6681-422B-842B-4B981D03B5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9738" y="992331"/>
            <a:ext cx="10392520" cy="584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864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Result and Compare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pt-BR" altLang="zh-TW" dirty="0"/>
              <a:t>SW : Intel(R) Xeon(R) E-2288G CPU @ 3.70GHz OpenMP disable</a:t>
            </a:r>
          </a:p>
          <a:p>
            <a:pPr algn="l"/>
            <a:r>
              <a:rPr lang="pt-BR" altLang="zh-TW" dirty="0"/>
              <a:t>HW : </a:t>
            </a:r>
            <a:r>
              <a:rPr lang="en-US" altLang="zh-TW" dirty="0"/>
              <a:t>AMD </a:t>
            </a:r>
            <a:r>
              <a:rPr lang="en-US" altLang="zh-TW" dirty="0" err="1"/>
              <a:t>Alveo</a:t>
            </a:r>
            <a:r>
              <a:rPr lang="en-US" altLang="zh-TW" dirty="0"/>
              <a:t>™ U50 FPGA</a:t>
            </a:r>
            <a:endParaRPr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BEF5DC62-58DD-4AA5-AAD4-4979B2062F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79990"/>
              </p:ext>
            </p:extLst>
          </p:nvPr>
        </p:nvGraphicFramePr>
        <p:xfrm>
          <a:off x="368966" y="1887870"/>
          <a:ext cx="11454064" cy="399767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31758">
                  <a:extLst>
                    <a:ext uri="{9D8B030D-6E8A-4147-A177-3AD203B41FA5}">
                      <a16:colId xmlns:a16="http://schemas.microsoft.com/office/drawing/2014/main" val="2918944948"/>
                    </a:ext>
                  </a:extLst>
                </a:gridCol>
                <a:gridCol w="1431758">
                  <a:extLst>
                    <a:ext uri="{9D8B030D-6E8A-4147-A177-3AD203B41FA5}">
                      <a16:colId xmlns:a16="http://schemas.microsoft.com/office/drawing/2014/main" val="176601554"/>
                    </a:ext>
                  </a:extLst>
                </a:gridCol>
                <a:gridCol w="1431758">
                  <a:extLst>
                    <a:ext uri="{9D8B030D-6E8A-4147-A177-3AD203B41FA5}">
                      <a16:colId xmlns:a16="http://schemas.microsoft.com/office/drawing/2014/main" val="1549578837"/>
                    </a:ext>
                  </a:extLst>
                </a:gridCol>
                <a:gridCol w="1431758">
                  <a:extLst>
                    <a:ext uri="{9D8B030D-6E8A-4147-A177-3AD203B41FA5}">
                      <a16:colId xmlns:a16="http://schemas.microsoft.com/office/drawing/2014/main" val="4120447767"/>
                    </a:ext>
                  </a:extLst>
                </a:gridCol>
                <a:gridCol w="1431758">
                  <a:extLst>
                    <a:ext uri="{9D8B030D-6E8A-4147-A177-3AD203B41FA5}">
                      <a16:colId xmlns:a16="http://schemas.microsoft.com/office/drawing/2014/main" val="4094373607"/>
                    </a:ext>
                  </a:extLst>
                </a:gridCol>
                <a:gridCol w="1431758">
                  <a:extLst>
                    <a:ext uri="{9D8B030D-6E8A-4147-A177-3AD203B41FA5}">
                      <a16:colId xmlns:a16="http://schemas.microsoft.com/office/drawing/2014/main" val="1624480873"/>
                    </a:ext>
                  </a:extLst>
                </a:gridCol>
                <a:gridCol w="1431758">
                  <a:extLst>
                    <a:ext uri="{9D8B030D-6E8A-4147-A177-3AD203B41FA5}">
                      <a16:colId xmlns:a16="http://schemas.microsoft.com/office/drawing/2014/main" val="3215686777"/>
                    </a:ext>
                  </a:extLst>
                </a:gridCol>
                <a:gridCol w="1431758">
                  <a:extLst>
                    <a:ext uri="{9D8B030D-6E8A-4147-A177-3AD203B41FA5}">
                      <a16:colId xmlns:a16="http://schemas.microsoft.com/office/drawing/2014/main" val="747173983"/>
                    </a:ext>
                  </a:extLst>
                </a:gridCol>
              </a:tblGrid>
              <a:tr h="98015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Kernel</a:t>
                      </a:r>
                    </a:p>
                    <a:p>
                      <a:pPr algn="ctr"/>
                      <a:r>
                        <a:rPr lang="en-US" altLang="zh-TW" sz="2000" dirty="0"/>
                        <a:t>Average</a:t>
                      </a:r>
                    </a:p>
                    <a:p>
                      <a:pPr algn="ctr"/>
                      <a:r>
                        <a:rPr lang="en-US" altLang="zh-TW" sz="2000" dirty="0"/>
                        <a:t>Latency(</a:t>
                      </a:r>
                      <a:r>
                        <a:rPr lang="en-US" altLang="zh-TW" sz="2000" dirty="0" err="1"/>
                        <a:t>ms</a:t>
                      </a:r>
                      <a:r>
                        <a:rPr lang="en-US" altLang="zh-TW" sz="2000" dirty="0"/>
                        <a:t>)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Bilateral</a:t>
                      </a:r>
                    </a:p>
                    <a:p>
                      <a:pPr algn="ctr"/>
                      <a:r>
                        <a:rPr lang="en-US" altLang="zh-TW" sz="2000" dirty="0"/>
                        <a:t>Filter</a:t>
                      </a:r>
                    </a:p>
                    <a:p>
                      <a:pPr algn="ctr"/>
                      <a:r>
                        <a:rPr lang="en-US" altLang="zh-TW" sz="2000" dirty="0"/>
                        <a:t>Kernel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Half</a:t>
                      </a:r>
                    </a:p>
                    <a:p>
                      <a:pPr algn="ctr"/>
                      <a:r>
                        <a:rPr lang="en-US" altLang="zh-TW" sz="2000" dirty="0"/>
                        <a:t>Sample</a:t>
                      </a:r>
                    </a:p>
                    <a:p>
                      <a:pPr algn="ctr"/>
                      <a:r>
                        <a:rPr lang="en-US" altLang="zh-TW" sz="2000" dirty="0"/>
                        <a:t>Kernel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Depth2</a:t>
                      </a:r>
                    </a:p>
                    <a:p>
                      <a:pPr algn="ctr"/>
                      <a:r>
                        <a:rPr lang="en-US" altLang="zh-TW" sz="2000" dirty="0"/>
                        <a:t>Vertex</a:t>
                      </a:r>
                    </a:p>
                    <a:p>
                      <a:pPr algn="ctr"/>
                      <a:r>
                        <a:rPr lang="en-US" altLang="zh-TW" sz="2000" dirty="0"/>
                        <a:t>Kernel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Vertex2</a:t>
                      </a:r>
                    </a:p>
                    <a:p>
                      <a:pPr algn="ctr"/>
                      <a:r>
                        <a:rPr lang="en-US" altLang="zh-TW" sz="2000" dirty="0"/>
                        <a:t>Normal</a:t>
                      </a:r>
                    </a:p>
                    <a:p>
                      <a:pPr algn="ctr"/>
                      <a:r>
                        <a:rPr lang="en-US" altLang="zh-TW" sz="2000" dirty="0"/>
                        <a:t>Kernel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Track</a:t>
                      </a:r>
                    </a:p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Kernel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Integrate</a:t>
                      </a:r>
                    </a:p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Kernel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Error</a:t>
                      </a:r>
                    </a:p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(ATE)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4854163"/>
                  </a:ext>
                </a:extLst>
              </a:tr>
              <a:tr h="980153"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SW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26.504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36.602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53.494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51.648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584.756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10.841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/>
                        <a:t>18.069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959644"/>
                  </a:ext>
                </a:extLst>
              </a:tr>
              <a:tr h="98015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HW</a:t>
                      </a:r>
                    </a:p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Baseline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43.374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31.789</a:t>
                      </a:r>
                      <a:endParaRPr lang="zh-TW" alt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0.738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dirty="0"/>
                        <a:t>498.939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3149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17.280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172538"/>
                  </a:ext>
                </a:extLst>
              </a:tr>
              <a:tr h="98015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HW</a:t>
                      </a:r>
                      <a:br>
                        <a:rPr lang="en-US" altLang="zh-TW" sz="2000" dirty="0"/>
                      </a:br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Optimize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dirty="0"/>
                        <a:t>0.516</a:t>
                      </a:r>
                      <a:endParaRPr lang="zh-TW" altLang="en-US" sz="2000" dirty="0"/>
                    </a:p>
                    <a:p>
                      <a:pPr algn="ctr"/>
                      <a:endParaRPr lang="zh-TW" altLang="en-US" sz="20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31.789</a:t>
                      </a:r>
                      <a:endParaRPr lang="zh-TW" alt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0.541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1.236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algn="ctr"/>
                      <a:r>
                        <a:rPr lang="en-US" altLang="zh-TW" sz="2000" dirty="0"/>
                        <a:t>29.470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dirty="0"/>
                        <a:t>17.280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4858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4099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Result and Compare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endParaRPr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BEF5DC62-58DD-4AA5-AAD4-4979B2062F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0749637"/>
              </p:ext>
            </p:extLst>
          </p:nvPr>
        </p:nvGraphicFramePr>
        <p:xfrm>
          <a:off x="1508887" y="640079"/>
          <a:ext cx="9174221" cy="6217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10603">
                  <a:extLst>
                    <a:ext uri="{9D8B030D-6E8A-4147-A177-3AD203B41FA5}">
                      <a16:colId xmlns:a16="http://schemas.microsoft.com/office/drawing/2014/main" val="2918944948"/>
                    </a:ext>
                  </a:extLst>
                </a:gridCol>
                <a:gridCol w="1310603">
                  <a:extLst>
                    <a:ext uri="{9D8B030D-6E8A-4147-A177-3AD203B41FA5}">
                      <a16:colId xmlns:a16="http://schemas.microsoft.com/office/drawing/2014/main" val="2217397502"/>
                    </a:ext>
                  </a:extLst>
                </a:gridCol>
                <a:gridCol w="1310603">
                  <a:extLst>
                    <a:ext uri="{9D8B030D-6E8A-4147-A177-3AD203B41FA5}">
                      <a16:colId xmlns:a16="http://schemas.microsoft.com/office/drawing/2014/main" val="176601554"/>
                    </a:ext>
                  </a:extLst>
                </a:gridCol>
                <a:gridCol w="1310603">
                  <a:extLst>
                    <a:ext uri="{9D8B030D-6E8A-4147-A177-3AD203B41FA5}">
                      <a16:colId xmlns:a16="http://schemas.microsoft.com/office/drawing/2014/main" val="1549578837"/>
                    </a:ext>
                  </a:extLst>
                </a:gridCol>
                <a:gridCol w="1310603">
                  <a:extLst>
                    <a:ext uri="{9D8B030D-6E8A-4147-A177-3AD203B41FA5}">
                      <a16:colId xmlns:a16="http://schemas.microsoft.com/office/drawing/2014/main" val="4094373607"/>
                    </a:ext>
                  </a:extLst>
                </a:gridCol>
                <a:gridCol w="1310603">
                  <a:extLst>
                    <a:ext uri="{9D8B030D-6E8A-4147-A177-3AD203B41FA5}">
                      <a16:colId xmlns:a16="http://schemas.microsoft.com/office/drawing/2014/main" val="1624480873"/>
                    </a:ext>
                  </a:extLst>
                </a:gridCol>
                <a:gridCol w="1310603">
                  <a:extLst>
                    <a:ext uri="{9D8B030D-6E8A-4147-A177-3AD203B41FA5}">
                      <a16:colId xmlns:a16="http://schemas.microsoft.com/office/drawing/2014/main" val="3215686777"/>
                    </a:ext>
                  </a:extLst>
                </a:gridCol>
              </a:tblGrid>
              <a:tr h="864019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Resource</a:t>
                      </a:r>
                    </a:p>
                    <a:p>
                      <a:pPr algn="ctr"/>
                      <a:r>
                        <a:rPr lang="en-US" altLang="zh-TW" sz="1800" dirty="0"/>
                        <a:t>Usage</a:t>
                      </a:r>
                    </a:p>
                    <a:p>
                      <a:pPr algn="ctr"/>
                      <a:r>
                        <a:rPr lang="en-US" altLang="zh-TW" sz="1800" dirty="0"/>
                        <a:t>&amp;Timing</a:t>
                      </a:r>
                      <a:endParaRPr lang="zh-TW" altLang="en-US" sz="1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Bilateral</a:t>
                      </a:r>
                    </a:p>
                    <a:p>
                      <a:pPr algn="ctr"/>
                      <a:r>
                        <a:rPr lang="en-US" altLang="zh-TW" sz="1800" dirty="0"/>
                        <a:t>Filter</a:t>
                      </a:r>
                    </a:p>
                    <a:p>
                      <a:pPr algn="ctr"/>
                      <a:r>
                        <a:rPr lang="en-US" altLang="zh-TW" sz="1800" dirty="0"/>
                        <a:t>Kernel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err="1"/>
                        <a:t>HalfSample</a:t>
                      </a:r>
                      <a:endParaRPr lang="en-US" altLang="zh-TW" sz="1800" dirty="0"/>
                    </a:p>
                    <a:p>
                      <a:pPr algn="ctr"/>
                      <a:r>
                        <a:rPr lang="en-US" altLang="zh-TW" sz="1800" dirty="0"/>
                        <a:t>2Vertex</a:t>
                      </a:r>
                    </a:p>
                    <a:p>
                      <a:pPr algn="ctr"/>
                      <a:r>
                        <a:rPr lang="en-US" altLang="zh-TW" sz="1800" dirty="0"/>
                        <a:t>Kernel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Vertex2</a:t>
                      </a:r>
                    </a:p>
                    <a:p>
                      <a:pPr algn="ctr"/>
                      <a:r>
                        <a:rPr lang="en-US" altLang="zh-TW" sz="1800" dirty="0"/>
                        <a:t>Normal</a:t>
                      </a:r>
                    </a:p>
                    <a:p>
                      <a:pPr algn="ctr"/>
                      <a:r>
                        <a:rPr lang="en-US" altLang="zh-TW" sz="1800" dirty="0"/>
                        <a:t>Kernel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Track</a:t>
                      </a:r>
                    </a:p>
                    <a:p>
                      <a:pPr algn="ctr"/>
                      <a:endParaRPr lang="en-US" altLang="zh-TW" sz="1800" dirty="0"/>
                    </a:p>
                    <a:p>
                      <a:pPr algn="ctr"/>
                      <a:r>
                        <a:rPr lang="en-US" altLang="zh-TW" sz="1800" dirty="0"/>
                        <a:t>Kernel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Integrate</a:t>
                      </a:r>
                    </a:p>
                    <a:p>
                      <a:pPr algn="ctr"/>
                      <a:endParaRPr lang="en-US" altLang="zh-TW" sz="1800" dirty="0"/>
                    </a:p>
                    <a:p>
                      <a:pPr algn="ctr"/>
                      <a:r>
                        <a:rPr lang="en-US" altLang="zh-TW" sz="1800" dirty="0"/>
                        <a:t>Kernel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4854163"/>
                  </a:ext>
                </a:extLst>
              </a:tr>
              <a:tr h="350716">
                <a:tc rowSpan="2">
                  <a:txBody>
                    <a:bodyPr/>
                    <a:lstStyle/>
                    <a:p>
                      <a:pPr algn="ctr"/>
                      <a:endParaRPr lang="en-US" altLang="zh-TW" sz="1800" dirty="0"/>
                    </a:p>
                    <a:p>
                      <a:pPr algn="ctr"/>
                      <a:r>
                        <a:rPr lang="en-US" altLang="zh-TW" sz="1800" dirty="0"/>
                        <a:t>Frequency</a:t>
                      </a:r>
                    </a:p>
                    <a:p>
                      <a:pPr algn="ctr"/>
                      <a:r>
                        <a:rPr lang="en-US" altLang="zh-TW" sz="1800" dirty="0"/>
                        <a:t>(MHz)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baseline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379.794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379.794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411.015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348.918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351.370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959644"/>
                  </a:ext>
                </a:extLst>
              </a:tr>
              <a:tr h="5133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optimize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411.015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379.794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411.015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327.332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411.015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258315"/>
                  </a:ext>
                </a:extLst>
              </a:tr>
              <a:tr h="350716">
                <a:tc rowSpan="2">
                  <a:txBody>
                    <a:bodyPr/>
                    <a:lstStyle/>
                    <a:p>
                      <a:pPr algn="ctr"/>
                      <a:endParaRPr lang="en-US" altLang="zh-TW" sz="1800" dirty="0"/>
                    </a:p>
                    <a:p>
                      <a:pPr algn="ctr"/>
                      <a:r>
                        <a:rPr lang="en-US" altLang="zh-TW" sz="1800" dirty="0"/>
                        <a:t>II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baseline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=1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=1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violation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=1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=1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172538"/>
                  </a:ext>
                </a:extLst>
              </a:tr>
              <a:tr h="35071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optimize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=1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=1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=1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=1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=1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258582"/>
                  </a:ext>
                </a:extLst>
              </a:tr>
              <a:tr h="350716">
                <a:tc rowSpan="2">
                  <a:txBody>
                    <a:bodyPr/>
                    <a:lstStyle/>
                    <a:p>
                      <a:pPr algn="ctr"/>
                      <a:endParaRPr lang="en-US" altLang="zh-TW" sz="1800" dirty="0"/>
                    </a:p>
                    <a:p>
                      <a:pPr algn="ctr"/>
                      <a:r>
                        <a:rPr lang="en-US" altLang="zh-TW" sz="1800" dirty="0"/>
                        <a:t>BRAM</a:t>
                      </a:r>
                    </a:p>
                    <a:p>
                      <a:pPr algn="ctr"/>
                      <a:r>
                        <a:rPr lang="en-US" altLang="zh-TW" sz="1800" dirty="0"/>
                        <a:t>(%)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baseline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871127"/>
                  </a:ext>
                </a:extLst>
              </a:tr>
              <a:tr h="5133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optimize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4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16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739571"/>
                  </a:ext>
                </a:extLst>
              </a:tr>
              <a:tr h="350716">
                <a:tc rowSpan="2">
                  <a:txBody>
                    <a:bodyPr/>
                    <a:lstStyle/>
                    <a:p>
                      <a:pPr algn="ctr"/>
                      <a:endParaRPr lang="en-US" altLang="zh-TW" sz="1800" dirty="0"/>
                    </a:p>
                    <a:p>
                      <a:pPr algn="ctr"/>
                      <a:r>
                        <a:rPr lang="en-US" altLang="zh-TW" sz="1800" dirty="0"/>
                        <a:t>DSP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(%)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baseline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575440"/>
                  </a:ext>
                </a:extLst>
              </a:tr>
              <a:tr h="5133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optimize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4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8953023"/>
                  </a:ext>
                </a:extLst>
              </a:tr>
              <a:tr h="350716">
                <a:tc rowSpan="2">
                  <a:txBody>
                    <a:bodyPr/>
                    <a:lstStyle/>
                    <a:p>
                      <a:pPr algn="ctr"/>
                      <a:endParaRPr lang="en-US" altLang="zh-TW" sz="1800" dirty="0"/>
                    </a:p>
                    <a:p>
                      <a:pPr algn="ctr"/>
                      <a:r>
                        <a:rPr lang="en-US" altLang="zh-TW" sz="1800" dirty="0"/>
                        <a:t>FF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(%)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baseline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4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3843518"/>
                  </a:ext>
                </a:extLst>
              </a:tr>
              <a:tr h="5133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optimize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~0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2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984720"/>
                  </a:ext>
                </a:extLst>
              </a:tr>
              <a:tr h="350716">
                <a:tc rowSpan="2">
                  <a:txBody>
                    <a:bodyPr/>
                    <a:lstStyle/>
                    <a:p>
                      <a:pPr algn="ctr"/>
                      <a:endParaRPr lang="en-US" altLang="zh-TW" sz="1800" dirty="0"/>
                    </a:p>
                    <a:p>
                      <a:pPr algn="ctr"/>
                      <a:r>
                        <a:rPr lang="en-US" altLang="zh-TW" sz="1800" dirty="0"/>
                        <a:t>LUT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/>
                        <a:t>(%)</a:t>
                      </a:r>
                      <a:endParaRPr lang="zh-TW" alt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baseline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24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570978"/>
                  </a:ext>
                </a:extLst>
              </a:tr>
              <a:tr h="5133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optimize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5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2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6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6670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1149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Kinect Fusion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	Kinect Fusion is an algorithm that reconstructs a 3D environment from a depth map acquired either by a depth camera or a stereo camera setup</a:t>
            </a:r>
          </a:p>
          <a:p>
            <a:pPr algn="l"/>
            <a:r>
              <a:rPr lang="en-US" altLang="zh-TW" dirty="0"/>
              <a:t>	</a:t>
            </a:r>
          </a:p>
          <a:p>
            <a:pPr algn="l"/>
            <a:r>
              <a:rPr lang="en-US" altLang="zh-TW" dirty="0"/>
              <a:t>	It follows the workflow:</a:t>
            </a:r>
          </a:p>
          <a:p>
            <a:pPr algn="l"/>
            <a:r>
              <a:rPr lang="en-US" altLang="zh-TW" dirty="0"/>
              <a:t>	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0C66E8B-259B-4F37-BE93-005BE8D828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476"/>
          <a:stretch/>
        </p:blipFill>
        <p:spPr>
          <a:xfrm>
            <a:off x="2051791" y="2528273"/>
            <a:ext cx="8088417" cy="365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323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a) Depth Map Conversion – Bilateral Filter Kernel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The algorithm employs a bilateral filter to reduce noise in the input depth map. This filter uses a 5x5 sliding window.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547C88CA-30A8-4627-9769-22B6639BDA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171415"/>
              </p:ext>
            </p:extLst>
          </p:nvPr>
        </p:nvGraphicFramePr>
        <p:xfrm>
          <a:off x="5108028" y="3384234"/>
          <a:ext cx="6567220" cy="2588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510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2764558273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2296398454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767959601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3896238248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3401124260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2046794466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2533643866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2914573642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2063645800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40491270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3266511786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3789037630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802657028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3841616520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328722666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808235963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2465638006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933425674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686818310"/>
                    </a:ext>
                  </a:extLst>
                </a:gridCol>
                <a:gridCol w="298510">
                  <a:extLst>
                    <a:ext uri="{9D8B030D-6E8A-4147-A177-3AD203B41FA5}">
                      <a16:colId xmlns:a16="http://schemas.microsoft.com/office/drawing/2014/main" val="1420621016"/>
                    </a:ext>
                  </a:extLst>
                </a:gridCol>
              </a:tblGrid>
              <a:tr h="318692"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291418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642362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088485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421396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326357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10726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D748FCF-1057-4C8E-A44B-3141209D80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738759"/>
              </p:ext>
            </p:extLst>
          </p:nvPr>
        </p:nvGraphicFramePr>
        <p:xfrm>
          <a:off x="5123794" y="3384234"/>
          <a:ext cx="1508605" cy="1617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721">
                  <a:extLst>
                    <a:ext uri="{9D8B030D-6E8A-4147-A177-3AD203B41FA5}">
                      <a16:colId xmlns:a16="http://schemas.microsoft.com/office/drawing/2014/main" val="742109900"/>
                    </a:ext>
                  </a:extLst>
                </a:gridCol>
                <a:gridCol w="301721">
                  <a:extLst>
                    <a:ext uri="{9D8B030D-6E8A-4147-A177-3AD203B41FA5}">
                      <a16:colId xmlns:a16="http://schemas.microsoft.com/office/drawing/2014/main" val="2063324476"/>
                    </a:ext>
                  </a:extLst>
                </a:gridCol>
                <a:gridCol w="301721">
                  <a:extLst>
                    <a:ext uri="{9D8B030D-6E8A-4147-A177-3AD203B41FA5}">
                      <a16:colId xmlns:a16="http://schemas.microsoft.com/office/drawing/2014/main" val="3744877529"/>
                    </a:ext>
                  </a:extLst>
                </a:gridCol>
                <a:gridCol w="301721">
                  <a:extLst>
                    <a:ext uri="{9D8B030D-6E8A-4147-A177-3AD203B41FA5}">
                      <a16:colId xmlns:a16="http://schemas.microsoft.com/office/drawing/2014/main" val="3192008173"/>
                    </a:ext>
                  </a:extLst>
                </a:gridCol>
                <a:gridCol w="301721">
                  <a:extLst>
                    <a:ext uri="{9D8B030D-6E8A-4147-A177-3AD203B41FA5}">
                      <a16:colId xmlns:a16="http://schemas.microsoft.com/office/drawing/2014/main" val="2200342063"/>
                    </a:ext>
                  </a:extLst>
                </a:gridCol>
              </a:tblGrid>
              <a:tr h="318692"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579950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159723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283892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681259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3053548"/>
                  </a:ext>
                </a:extLst>
              </a:tr>
            </a:tbl>
          </a:graphicData>
        </a:graphic>
      </p:graphicFrame>
      <p:sp>
        <p:nvSpPr>
          <p:cNvPr id="57" name="文字方塊 56">
            <a:extLst>
              <a:ext uri="{FF2B5EF4-FFF2-40B4-BE49-F238E27FC236}">
                <a16:creationId xmlns:a16="http://schemas.microsoft.com/office/drawing/2014/main" id="{2BDC08CB-0BA6-45A0-B5CF-37473B82F28C}"/>
              </a:ext>
            </a:extLst>
          </p:cNvPr>
          <p:cNvSpPr txBox="1"/>
          <p:nvPr/>
        </p:nvSpPr>
        <p:spPr>
          <a:xfrm>
            <a:off x="5186033" y="2977328"/>
            <a:ext cx="1537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Slide Window</a:t>
            </a:r>
            <a:endParaRPr lang="zh-TW" altLang="en-US" sz="1600" dirty="0"/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CF366522-752D-4FDF-9166-A53866BC68DB}"/>
              </a:ext>
            </a:extLst>
          </p:cNvPr>
          <p:cNvSpPr txBox="1"/>
          <p:nvPr/>
        </p:nvSpPr>
        <p:spPr>
          <a:xfrm>
            <a:off x="5324283" y="3669754"/>
            <a:ext cx="1537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FF0000"/>
                </a:solidFill>
              </a:rPr>
              <a:t>Output Pixel</a:t>
            </a:r>
            <a:endParaRPr lang="zh-TW" altLang="en-US" sz="1600" dirty="0">
              <a:solidFill>
                <a:srgbClr val="FF0000"/>
              </a:solidFill>
            </a:endParaRPr>
          </a:p>
        </p:txBody>
      </p:sp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4B153DBE-A202-4B65-8CA8-DF3E7F885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068" y="2901299"/>
            <a:ext cx="4622401" cy="307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6" name="表格 55">
            <a:extLst>
              <a:ext uri="{FF2B5EF4-FFF2-40B4-BE49-F238E27FC236}">
                <a16:creationId xmlns:a16="http://schemas.microsoft.com/office/drawing/2014/main" id="{2A0E65CC-2E6F-4BC1-855A-33E83EB41E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9650391"/>
              </p:ext>
            </p:extLst>
          </p:nvPr>
        </p:nvGraphicFramePr>
        <p:xfrm>
          <a:off x="9264869" y="3381549"/>
          <a:ext cx="1508605" cy="1617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721">
                  <a:extLst>
                    <a:ext uri="{9D8B030D-6E8A-4147-A177-3AD203B41FA5}">
                      <a16:colId xmlns:a16="http://schemas.microsoft.com/office/drawing/2014/main" val="742109900"/>
                    </a:ext>
                  </a:extLst>
                </a:gridCol>
                <a:gridCol w="301721">
                  <a:extLst>
                    <a:ext uri="{9D8B030D-6E8A-4147-A177-3AD203B41FA5}">
                      <a16:colId xmlns:a16="http://schemas.microsoft.com/office/drawing/2014/main" val="2063324476"/>
                    </a:ext>
                  </a:extLst>
                </a:gridCol>
                <a:gridCol w="301721">
                  <a:extLst>
                    <a:ext uri="{9D8B030D-6E8A-4147-A177-3AD203B41FA5}">
                      <a16:colId xmlns:a16="http://schemas.microsoft.com/office/drawing/2014/main" val="3744877529"/>
                    </a:ext>
                  </a:extLst>
                </a:gridCol>
                <a:gridCol w="301721">
                  <a:extLst>
                    <a:ext uri="{9D8B030D-6E8A-4147-A177-3AD203B41FA5}">
                      <a16:colId xmlns:a16="http://schemas.microsoft.com/office/drawing/2014/main" val="3192008173"/>
                    </a:ext>
                  </a:extLst>
                </a:gridCol>
                <a:gridCol w="301721">
                  <a:extLst>
                    <a:ext uri="{9D8B030D-6E8A-4147-A177-3AD203B41FA5}">
                      <a16:colId xmlns:a16="http://schemas.microsoft.com/office/drawing/2014/main" val="2200342063"/>
                    </a:ext>
                  </a:extLst>
                </a:gridCol>
              </a:tblGrid>
              <a:tr h="318692"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579950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159723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283892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681259"/>
                  </a:ext>
                </a:extLst>
              </a:tr>
              <a:tr h="318692"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 marL="79673" marR="79673" marT="39837" marB="3983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3053548"/>
                  </a:ext>
                </a:extLst>
              </a:tr>
            </a:tbl>
          </a:graphicData>
        </a:graphic>
      </p:graphicFrame>
      <p:sp>
        <p:nvSpPr>
          <p:cNvPr id="60" name="文字方塊 59">
            <a:extLst>
              <a:ext uri="{FF2B5EF4-FFF2-40B4-BE49-F238E27FC236}">
                <a16:creationId xmlns:a16="http://schemas.microsoft.com/office/drawing/2014/main" id="{6AF36C1B-2D0C-4312-9A14-599B1AC56360}"/>
              </a:ext>
            </a:extLst>
          </p:cNvPr>
          <p:cNvSpPr txBox="1"/>
          <p:nvPr/>
        </p:nvSpPr>
        <p:spPr>
          <a:xfrm>
            <a:off x="9327108" y="2974643"/>
            <a:ext cx="1537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Slide Window</a:t>
            </a:r>
            <a:endParaRPr lang="zh-TW" altLang="en-US" sz="1600" dirty="0"/>
          </a:p>
        </p:txBody>
      </p: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08B1F75A-9545-425A-96B4-84BDAB124388}"/>
              </a:ext>
            </a:extLst>
          </p:cNvPr>
          <p:cNvSpPr txBox="1"/>
          <p:nvPr/>
        </p:nvSpPr>
        <p:spPr>
          <a:xfrm>
            <a:off x="9465358" y="3667069"/>
            <a:ext cx="1537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FF0000"/>
                </a:solidFill>
              </a:rPr>
              <a:t>Output Pixel</a:t>
            </a:r>
            <a:endParaRPr lang="zh-TW" altLang="en-US" sz="1600" dirty="0">
              <a:solidFill>
                <a:srgbClr val="FF0000"/>
              </a:solidFill>
            </a:endParaRPr>
          </a:p>
        </p:txBody>
      </p: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E5D68610-6B7F-4B69-B596-9D209DCC10F3}"/>
              </a:ext>
            </a:extLst>
          </p:cNvPr>
          <p:cNvCxnSpPr>
            <a:cxnSpLocks/>
          </p:cNvCxnSpPr>
          <p:nvPr/>
        </p:nvCxnSpPr>
        <p:spPr>
          <a:xfrm flipV="1">
            <a:off x="6057430" y="4198851"/>
            <a:ext cx="3654129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166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a) Depth Map Conversion – Bilateral Filter Kernel</a:t>
            </a:r>
            <a:r>
              <a:rPr lang="zh-TW" altLang="en-US" sz="3600" dirty="0"/>
              <a:t> </a:t>
            </a:r>
            <a:r>
              <a:rPr lang="en-US" altLang="zh-TW" sz="3600" dirty="0"/>
              <a:t>Optimize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The use of a 5x5 sliding window results in numerous read operations—25 memory read operations for each pixel computation, exactly. </a:t>
            </a:r>
          </a:p>
          <a:p>
            <a:pPr algn="l"/>
            <a:r>
              <a:rPr lang="en-US" altLang="zh-TW" dirty="0"/>
              <a:t>To mitigate this, we have implemented line and window buffers in hardware to cache pixels and reduce the number of read operations per pixel computation.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547C88CA-30A8-4627-9769-22B6639BDA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6766808"/>
              </p:ext>
            </p:extLst>
          </p:nvPr>
        </p:nvGraphicFramePr>
        <p:xfrm>
          <a:off x="1755983" y="3142317"/>
          <a:ext cx="7537134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64558273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296398454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76795960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896238248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40112426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046794466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533643866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914573642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06364580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4049127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266511786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78903763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802657028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84161652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28722666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808235963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465638006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933425674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68681831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1420621016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29141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642362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088485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4213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326357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10726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D748FCF-1057-4C8E-A44B-3141209D80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032316"/>
              </p:ext>
            </p:extLst>
          </p:nvPr>
        </p:nvGraphicFramePr>
        <p:xfrm>
          <a:off x="1755984" y="3142317"/>
          <a:ext cx="173141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282">
                  <a:extLst>
                    <a:ext uri="{9D8B030D-6E8A-4147-A177-3AD203B41FA5}">
                      <a16:colId xmlns:a16="http://schemas.microsoft.com/office/drawing/2014/main" val="742109900"/>
                    </a:ext>
                  </a:extLst>
                </a:gridCol>
                <a:gridCol w="346282">
                  <a:extLst>
                    <a:ext uri="{9D8B030D-6E8A-4147-A177-3AD203B41FA5}">
                      <a16:colId xmlns:a16="http://schemas.microsoft.com/office/drawing/2014/main" val="2063324476"/>
                    </a:ext>
                  </a:extLst>
                </a:gridCol>
                <a:gridCol w="346282">
                  <a:extLst>
                    <a:ext uri="{9D8B030D-6E8A-4147-A177-3AD203B41FA5}">
                      <a16:colId xmlns:a16="http://schemas.microsoft.com/office/drawing/2014/main" val="3744877529"/>
                    </a:ext>
                  </a:extLst>
                </a:gridCol>
                <a:gridCol w="346282">
                  <a:extLst>
                    <a:ext uri="{9D8B030D-6E8A-4147-A177-3AD203B41FA5}">
                      <a16:colId xmlns:a16="http://schemas.microsoft.com/office/drawing/2014/main" val="3192008173"/>
                    </a:ext>
                  </a:extLst>
                </a:gridCol>
                <a:gridCol w="346282">
                  <a:extLst>
                    <a:ext uri="{9D8B030D-6E8A-4147-A177-3AD203B41FA5}">
                      <a16:colId xmlns:a16="http://schemas.microsoft.com/office/drawing/2014/main" val="2200342063"/>
                    </a:ext>
                  </a:extLst>
                </a:gridCol>
              </a:tblGrid>
              <a:tr h="3090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579950"/>
                  </a:ext>
                </a:extLst>
              </a:tr>
              <a:tr h="3090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159723"/>
                  </a:ext>
                </a:extLst>
              </a:tr>
              <a:tr h="3090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283892"/>
                  </a:ext>
                </a:extLst>
              </a:tr>
              <a:tr h="3090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681259"/>
                  </a:ext>
                </a:extLst>
              </a:tr>
              <a:tr h="3090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3053548"/>
                  </a:ext>
                </a:extLst>
              </a:tr>
            </a:tbl>
          </a:graphicData>
        </a:graphic>
      </p:graphicFrame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0B1CFFA9-5A26-437E-8648-54B67160ADA6}"/>
              </a:ext>
            </a:extLst>
          </p:cNvPr>
          <p:cNvCxnSpPr>
            <a:cxnSpLocks/>
          </p:cNvCxnSpPr>
          <p:nvPr/>
        </p:nvCxnSpPr>
        <p:spPr>
          <a:xfrm>
            <a:off x="3487394" y="4791216"/>
            <a:ext cx="580572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BEF6FECA-15F2-40F5-8B35-74EA0A582333}"/>
              </a:ext>
            </a:extLst>
          </p:cNvPr>
          <p:cNvCxnSpPr>
            <a:cxnSpLocks/>
          </p:cNvCxnSpPr>
          <p:nvPr/>
        </p:nvCxnSpPr>
        <p:spPr>
          <a:xfrm>
            <a:off x="1752937" y="5161330"/>
            <a:ext cx="754018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48EAF690-227D-47C4-AB85-D3FD8B4B96DB}"/>
              </a:ext>
            </a:extLst>
          </p:cNvPr>
          <p:cNvCxnSpPr>
            <a:cxnSpLocks/>
          </p:cNvCxnSpPr>
          <p:nvPr/>
        </p:nvCxnSpPr>
        <p:spPr>
          <a:xfrm>
            <a:off x="1752937" y="5545959"/>
            <a:ext cx="754018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02A4C031-E35C-4FD1-876B-A545D287CE00}"/>
              </a:ext>
            </a:extLst>
          </p:cNvPr>
          <p:cNvCxnSpPr>
            <a:cxnSpLocks/>
          </p:cNvCxnSpPr>
          <p:nvPr/>
        </p:nvCxnSpPr>
        <p:spPr>
          <a:xfrm>
            <a:off x="1752937" y="5879788"/>
            <a:ext cx="754018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群組 38">
            <a:extLst>
              <a:ext uri="{FF2B5EF4-FFF2-40B4-BE49-F238E27FC236}">
                <a16:creationId xmlns:a16="http://schemas.microsoft.com/office/drawing/2014/main" id="{05E35B4B-70D7-46B1-B34A-B59AF29E18B5}"/>
              </a:ext>
            </a:extLst>
          </p:cNvPr>
          <p:cNvGrpSpPr/>
          <p:nvPr/>
        </p:nvGrpSpPr>
        <p:grpSpPr>
          <a:xfrm>
            <a:off x="1381007" y="4786455"/>
            <a:ext cx="8191500" cy="376511"/>
            <a:chOff x="2044700" y="5133296"/>
            <a:chExt cx="8191500" cy="376511"/>
          </a:xfrm>
        </p:grpSpPr>
        <p:grpSp>
          <p:nvGrpSpPr>
            <p:cNvPr id="31" name="群組 30">
              <a:extLst>
                <a:ext uri="{FF2B5EF4-FFF2-40B4-BE49-F238E27FC236}">
                  <a16:creationId xmlns:a16="http://schemas.microsoft.com/office/drawing/2014/main" id="{1FB61138-1A5E-4EC4-A8BA-B23AEB6F93D7}"/>
                </a:ext>
              </a:extLst>
            </p:cNvPr>
            <p:cNvGrpSpPr/>
            <p:nvPr/>
          </p:nvGrpSpPr>
          <p:grpSpPr>
            <a:xfrm>
              <a:off x="9232900" y="5133296"/>
              <a:ext cx="1003300" cy="184658"/>
              <a:chOff x="9232900" y="5138058"/>
              <a:chExt cx="1003300" cy="138791"/>
            </a:xfrm>
          </p:grpSpPr>
          <p:sp>
            <p:nvSpPr>
              <p:cNvPr id="27" name="弧形 26">
                <a:extLst>
                  <a:ext uri="{FF2B5EF4-FFF2-40B4-BE49-F238E27FC236}">
                    <a16:creationId xmlns:a16="http://schemas.microsoft.com/office/drawing/2014/main" id="{181AAE3F-A863-4330-9D0D-6F2536FB7330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0" name="弧形 29">
                <a:extLst>
                  <a:ext uri="{FF2B5EF4-FFF2-40B4-BE49-F238E27FC236}">
                    <a16:creationId xmlns:a16="http://schemas.microsoft.com/office/drawing/2014/main" id="{060FBCD3-83FC-4B36-B493-690C867DCCB2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32" name="群組 31">
              <a:extLst>
                <a:ext uri="{FF2B5EF4-FFF2-40B4-BE49-F238E27FC236}">
                  <a16:creationId xmlns:a16="http://schemas.microsoft.com/office/drawing/2014/main" id="{740C401B-29B7-40BB-AA39-E96C5F9C4B5E}"/>
                </a:ext>
              </a:extLst>
            </p:cNvPr>
            <p:cNvGrpSpPr/>
            <p:nvPr/>
          </p:nvGrpSpPr>
          <p:grpSpPr>
            <a:xfrm rot="10800000">
              <a:off x="2044700" y="5325149"/>
              <a:ext cx="1003300" cy="184658"/>
              <a:chOff x="9232900" y="5138058"/>
              <a:chExt cx="1003300" cy="138791"/>
            </a:xfrm>
          </p:grpSpPr>
          <p:sp>
            <p:nvSpPr>
              <p:cNvPr id="33" name="弧形 32">
                <a:extLst>
                  <a:ext uri="{FF2B5EF4-FFF2-40B4-BE49-F238E27FC236}">
                    <a16:creationId xmlns:a16="http://schemas.microsoft.com/office/drawing/2014/main" id="{3C334C69-6C1D-44AC-A390-623C1D9E94D4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4" name="弧形 33">
                <a:extLst>
                  <a:ext uri="{FF2B5EF4-FFF2-40B4-BE49-F238E27FC236}">
                    <a16:creationId xmlns:a16="http://schemas.microsoft.com/office/drawing/2014/main" id="{C81FE154-D873-4A08-864D-8641A6D5C37A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cxnSp>
          <p:nvCxnSpPr>
            <p:cNvPr id="36" name="直線接點 35">
              <a:extLst>
                <a:ext uri="{FF2B5EF4-FFF2-40B4-BE49-F238E27FC236}">
                  <a16:creationId xmlns:a16="http://schemas.microsoft.com/office/drawing/2014/main" id="{30CE56D6-31BE-472B-8CF2-40C44B45211E}"/>
                </a:ext>
              </a:extLst>
            </p:cNvPr>
            <p:cNvCxnSpPr>
              <a:cxnSpLocks/>
              <a:stCxn id="34" idx="0"/>
              <a:endCxn id="30" idx="0"/>
            </p:cNvCxnSpPr>
            <p:nvPr/>
          </p:nvCxnSpPr>
          <p:spPr>
            <a:xfrm flipV="1">
              <a:off x="2546350" y="5307007"/>
              <a:ext cx="7188200" cy="290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3F485745-572C-4F91-8600-6B909F3E4B96}"/>
              </a:ext>
            </a:extLst>
          </p:cNvPr>
          <p:cNvGrpSpPr/>
          <p:nvPr/>
        </p:nvGrpSpPr>
        <p:grpSpPr>
          <a:xfrm>
            <a:off x="1406407" y="5157927"/>
            <a:ext cx="8191500" cy="376511"/>
            <a:chOff x="2044700" y="5133296"/>
            <a:chExt cx="8191500" cy="376511"/>
          </a:xfrm>
        </p:grpSpPr>
        <p:grpSp>
          <p:nvGrpSpPr>
            <p:cNvPr id="41" name="群組 40">
              <a:extLst>
                <a:ext uri="{FF2B5EF4-FFF2-40B4-BE49-F238E27FC236}">
                  <a16:creationId xmlns:a16="http://schemas.microsoft.com/office/drawing/2014/main" id="{44D30CCD-F05A-45C7-846E-D058FFCF3932}"/>
                </a:ext>
              </a:extLst>
            </p:cNvPr>
            <p:cNvGrpSpPr/>
            <p:nvPr/>
          </p:nvGrpSpPr>
          <p:grpSpPr>
            <a:xfrm>
              <a:off x="9232900" y="5133296"/>
              <a:ext cx="1003300" cy="184658"/>
              <a:chOff x="9232900" y="5138058"/>
              <a:chExt cx="1003300" cy="138791"/>
            </a:xfrm>
          </p:grpSpPr>
          <p:sp>
            <p:nvSpPr>
              <p:cNvPr id="46" name="弧形 45">
                <a:extLst>
                  <a:ext uri="{FF2B5EF4-FFF2-40B4-BE49-F238E27FC236}">
                    <a16:creationId xmlns:a16="http://schemas.microsoft.com/office/drawing/2014/main" id="{98D0D5B6-9785-486D-8137-C1281C3B0346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7" name="弧形 46">
                <a:extLst>
                  <a:ext uri="{FF2B5EF4-FFF2-40B4-BE49-F238E27FC236}">
                    <a16:creationId xmlns:a16="http://schemas.microsoft.com/office/drawing/2014/main" id="{9E4906B8-347B-456F-BDD8-ED037242DFD6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42" name="群組 41">
              <a:extLst>
                <a:ext uri="{FF2B5EF4-FFF2-40B4-BE49-F238E27FC236}">
                  <a16:creationId xmlns:a16="http://schemas.microsoft.com/office/drawing/2014/main" id="{6E141FCA-3579-4FC4-99D1-3B0419B386A1}"/>
                </a:ext>
              </a:extLst>
            </p:cNvPr>
            <p:cNvGrpSpPr/>
            <p:nvPr/>
          </p:nvGrpSpPr>
          <p:grpSpPr>
            <a:xfrm rot="10800000">
              <a:off x="2044700" y="5325149"/>
              <a:ext cx="1003300" cy="184658"/>
              <a:chOff x="9232900" y="5138058"/>
              <a:chExt cx="1003300" cy="138791"/>
            </a:xfrm>
          </p:grpSpPr>
          <p:sp>
            <p:nvSpPr>
              <p:cNvPr id="44" name="弧形 43">
                <a:extLst>
                  <a:ext uri="{FF2B5EF4-FFF2-40B4-BE49-F238E27FC236}">
                    <a16:creationId xmlns:a16="http://schemas.microsoft.com/office/drawing/2014/main" id="{45124A98-91B3-41A0-B881-4A42C7F84F44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5" name="弧形 44">
                <a:extLst>
                  <a:ext uri="{FF2B5EF4-FFF2-40B4-BE49-F238E27FC236}">
                    <a16:creationId xmlns:a16="http://schemas.microsoft.com/office/drawing/2014/main" id="{96AD7243-32DD-4699-BC9E-499E02A746E4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cxnSp>
          <p:nvCxnSpPr>
            <p:cNvPr id="43" name="直線接點 42">
              <a:extLst>
                <a:ext uri="{FF2B5EF4-FFF2-40B4-BE49-F238E27FC236}">
                  <a16:creationId xmlns:a16="http://schemas.microsoft.com/office/drawing/2014/main" id="{5A27A5F4-D0CC-408F-87F8-BCE459BACB19}"/>
                </a:ext>
              </a:extLst>
            </p:cNvPr>
            <p:cNvCxnSpPr>
              <a:cxnSpLocks/>
              <a:stCxn id="45" idx="0"/>
              <a:endCxn id="47" idx="0"/>
            </p:cNvCxnSpPr>
            <p:nvPr/>
          </p:nvCxnSpPr>
          <p:spPr>
            <a:xfrm flipV="1">
              <a:off x="2546350" y="5307007"/>
              <a:ext cx="7188200" cy="290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CD363466-F64B-4CB9-BEE1-627703D74C28}"/>
              </a:ext>
            </a:extLst>
          </p:cNvPr>
          <p:cNvGrpSpPr/>
          <p:nvPr/>
        </p:nvGrpSpPr>
        <p:grpSpPr>
          <a:xfrm>
            <a:off x="1406407" y="5535765"/>
            <a:ext cx="8191500" cy="376511"/>
            <a:chOff x="2044700" y="5133296"/>
            <a:chExt cx="8191500" cy="376511"/>
          </a:xfrm>
        </p:grpSpPr>
        <p:grpSp>
          <p:nvGrpSpPr>
            <p:cNvPr id="49" name="群組 48">
              <a:extLst>
                <a:ext uri="{FF2B5EF4-FFF2-40B4-BE49-F238E27FC236}">
                  <a16:creationId xmlns:a16="http://schemas.microsoft.com/office/drawing/2014/main" id="{C09571AE-2A64-46C8-9032-0D07B4AAFC94}"/>
                </a:ext>
              </a:extLst>
            </p:cNvPr>
            <p:cNvGrpSpPr/>
            <p:nvPr/>
          </p:nvGrpSpPr>
          <p:grpSpPr>
            <a:xfrm>
              <a:off x="9232900" y="5133296"/>
              <a:ext cx="1003300" cy="184658"/>
              <a:chOff x="9232900" y="5138058"/>
              <a:chExt cx="1003300" cy="138791"/>
            </a:xfrm>
          </p:grpSpPr>
          <p:sp>
            <p:nvSpPr>
              <p:cNvPr id="54" name="弧形 53">
                <a:extLst>
                  <a:ext uri="{FF2B5EF4-FFF2-40B4-BE49-F238E27FC236}">
                    <a16:creationId xmlns:a16="http://schemas.microsoft.com/office/drawing/2014/main" id="{8E95A5C0-B04E-436C-9E24-D67BDD141F4A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5" name="弧形 54">
                <a:extLst>
                  <a:ext uri="{FF2B5EF4-FFF2-40B4-BE49-F238E27FC236}">
                    <a16:creationId xmlns:a16="http://schemas.microsoft.com/office/drawing/2014/main" id="{BFE7DAD7-0F73-409B-BF2B-A0BA46BB3342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50" name="群組 49">
              <a:extLst>
                <a:ext uri="{FF2B5EF4-FFF2-40B4-BE49-F238E27FC236}">
                  <a16:creationId xmlns:a16="http://schemas.microsoft.com/office/drawing/2014/main" id="{EAADCD21-0859-4F1F-8A95-445540FECA6D}"/>
                </a:ext>
              </a:extLst>
            </p:cNvPr>
            <p:cNvGrpSpPr/>
            <p:nvPr/>
          </p:nvGrpSpPr>
          <p:grpSpPr>
            <a:xfrm rot="10800000">
              <a:off x="2044700" y="5325149"/>
              <a:ext cx="1003300" cy="184658"/>
              <a:chOff x="9232900" y="5138058"/>
              <a:chExt cx="1003300" cy="138791"/>
            </a:xfrm>
          </p:grpSpPr>
          <p:sp>
            <p:nvSpPr>
              <p:cNvPr id="52" name="弧形 51">
                <a:extLst>
                  <a:ext uri="{FF2B5EF4-FFF2-40B4-BE49-F238E27FC236}">
                    <a16:creationId xmlns:a16="http://schemas.microsoft.com/office/drawing/2014/main" id="{F06C2356-7F73-4E15-B89B-5AACF03FD82D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3" name="弧形 52">
                <a:extLst>
                  <a:ext uri="{FF2B5EF4-FFF2-40B4-BE49-F238E27FC236}">
                    <a16:creationId xmlns:a16="http://schemas.microsoft.com/office/drawing/2014/main" id="{C2A49218-D736-400F-B60C-0322138322D6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cxnSp>
          <p:nvCxnSpPr>
            <p:cNvPr id="51" name="直線接點 50">
              <a:extLst>
                <a:ext uri="{FF2B5EF4-FFF2-40B4-BE49-F238E27FC236}">
                  <a16:creationId xmlns:a16="http://schemas.microsoft.com/office/drawing/2014/main" id="{E3040095-D3BF-4B11-B79A-2E38EFDFD0A3}"/>
                </a:ext>
              </a:extLst>
            </p:cNvPr>
            <p:cNvCxnSpPr>
              <a:cxnSpLocks/>
              <a:stCxn id="53" idx="0"/>
              <a:endCxn id="55" idx="0"/>
            </p:cNvCxnSpPr>
            <p:nvPr/>
          </p:nvCxnSpPr>
          <p:spPr>
            <a:xfrm flipV="1">
              <a:off x="2546350" y="5307007"/>
              <a:ext cx="7188200" cy="290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字方塊 3">
            <a:extLst>
              <a:ext uri="{FF2B5EF4-FFF2-40B4-BE49-F238E27FC236}">
                <a16:creationId xmlns:a16="http://schemas.microsoft.com/office/drawing/2014/main" id="{6B57DCFB-4571-4624-9135-DD7962CCB6AF}"/>
              </a:ext>
            </a:extLst>
          </p:cNvPr>
          <p:cNvSpPr txBox="1"/>
          <p:nvPr/>
        </p:nvSpPr>
        <p:spPr>
          <a:xfrm>
            <a:off x="9670062" y="5512366"/>
            <a:ext cx="1301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</a:rPr>
              <a:t>Input Pixel Stream</a:t>
            </a:r>
            <a:endParaRPr lang="zh-TW" altLang="en-US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2BDC08CB-0BA6-45A0-B5CF-37473B82F28C}"/>
              </a:ext>
            </a:extLst>
          </p:cNvPr>
          <p:cNvSpPr txBox="1"/>
          <p:nvPr/>
        </p:nvSpPr>
        <p:spPr>
          <a:xfrm>
            <a:off x="1916839" y="2769985"/>
            <a:ext cx="1764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Window Buffer</a:t>
            </a:r>
            <a:endParaRPr lang="zh-TW" altLang="en-US" sz="1600" dirty="0"/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CF366522-752D-4FDF-9166-A53866BC68DB}"/>
              </a:ext>
            </a:extLst>
          </p:cNvPr>
          <p:cNvSpPr txBox="1"/>
          <p:nvPr/>
        </p:nvSpPr>
        <p:spPr>
          <a:xfrm>
            <a:off x="2055089" y="3462411"/>
            <a:ext cx="1764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FF0000"/>
                </a:solidFill>
              </a:rPr>
              <a:t>Output Pixel</a:t>
            </a:r>
            <a:endParaRPr lang="zh-TW" altLang="en-US" sz="1600" dirty="0">
              <a:solidFill>
                <a:srgbClr val="FF0000"/>
              </a:solidFill>
            </a:endParaRPr>
          </a:p>
        </p:txBody>
      </p: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FB743B7A-1031-4170-AA94-556D36909B48}"/>
              </a:ext>
            </a:extLst>
          </p:cNvPr>
          <p:cNvSpPr txBox="1"/>
          <p:nvPr/>
        </p:nvSpPr>
        <p:spPr>
          <a:xfrm>
            <a:off x="9668093" y="3047057"/>
            <a:ext cx="1764152" cy="1942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1600" dirty="0"/>
              <a:t>Line Buffer 1</a:t>
            </a:r>
          </a:p>
          <a:p>
            <a:pPr>
              <a:lnSpc>
                <a:spcPct val="150000"/>
              </a:lnSpc>
            </a:pPr>
            <a:r>
              <a:rPr lang="en-US" altLang="zh-TW" sz="1600" dirty="0"/>
              <a:t>Line Buffer 2</a:t>
            </a:r>
          </a:p>
          <a:p>
            <a:pPr>
              <a:lnSpc>
                <a:spcPct val="150000"/>
              </a:lnSpc>
            </a:pPr>
            <a:r>
              <a:rPr lang="en-US" altLang="zh-TW" sz="1600" dirty="0"/>
              <a:t>Line Buffer 3</a:t>
            </a:r>
            <a:endParaRPr lang="zh-TW" altLang="en-US" sz="1600" dirty="0"/>
          </a:p>
          <a:p>
            <a:pPr>
              <a:lnSpc>
                <a:spcPct val="150000"/>
              </a:lnSpc>
            </a:pPr>
            <a:r>
              <a:rPr lang="en-US" altLang="zh-TW" sz="1600" dirty="0"/>
              <a:t>Line Buffer 4</a:t>
            </a:r>
            <a:endParaRPr lang="zh-TW" altLang="en-US" sz="1600" dirty="0"/>
          </a:p>
          <a:p>
            <a:pPr>
              <a:lnSpc>
                <a:spcPct val="150000"/>
              </a:lnSpc>
            </a:pPr>
            <a:r>
              <a:rPr lang="en-US" altLang="zh-TW" sz="1600" dirty="0"/>
              <a:t>Line Buffer 5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65749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a) Depth Map Conversion – Half Sample Kernel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After filtering, Kinect Fusion constructs a scale pyramid and prepares scaled-down depth maps for subsequent vertex and normal computations.</a:t>
            </a:r>
            <a:endParaRPr lang="zh-TW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547C88CA-30A8-4627-9769-22B6639BDA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372112"/>
              </p:ext>
            </p:extLst>
          </p:nvPr>
        </p:nvGraphicFramePr>
        <p:xfrm>
          <a:off x="933776" y="3311358"/>
          <a:ext cx="274077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64558273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296398454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76795960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896238248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40112426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046794466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29141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642362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088485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4213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326357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10726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270993F8-872F-A523-931F-86FEC913DF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932514"/>
              </p:ext>
            </p:extLst>
          </p:nvPr>
        </p:nvGraphicFramePr>
        <p:xfrm>
          <a:off x="4828939" y="2605238"/>
          <a:ext cx="13703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355722948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429007789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84577819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1435586154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107788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66009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37542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897497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C0E4AA9-D9EB-9D1D-6531-B34EB5CCEE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0656699"/>
              </p:ext>
            </p:extLst>
          </p:nvPr>
        </p:nvGraphicFramePr>
        <p:xfrm>
          <a:off x="6884521" y="2209812"/>
          <a:ext cx="6851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2951624722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87219892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618205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031093"/>
                  </a:ext>
                </a:extLst>
              </a:tr>
            </a:tbl>
          </a:graphicData>
        </a:graphic>
      </p:graphicFrame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FC35EB2F-C218-7473-AF03-B17E0D56FDD4}"/>
              </a:ext>
            </a:extLst>
          </p:cNvPr>
          <p:cNvCxnSpPr>
            <a:cxnSpLocks/>
          </p:cNvCxnSpPr>
          <p:nvPr/>
        </p:nvCxnSpPr>
        <p:spPr>
          <a:xfrm flipV="1">
            <a:off x="933776" y="2209812"/>
            <a:ext cx="5950745" cy="110154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09F8066C-40DB-1A8F-EAD5-62B5A9CCDB0F}"/>
              </a:ext>
            </a:extLst>
          </p:cNvPr>
          <p:cNvCxnSpPr>
            <a:cxnSpLocks/>
          </p:cNvCxnSpPr>
          <p:nvPr/>
        </p:nvCxnSpPr>
        <p:spPr>
          <a:xfrm flipV="1">
            <a:off x="3674552" y="2941332"/>
            <a:ext cx="3895163" cy="329610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B5706095-7431-61AE-2DAC-724FD1916735}"/>
              </a:ext>
            </a:extLst>
          </p:cNvPr>
          <p:cNvCxnSpPr>
            <a:cxnSpLocks/>
          </p:cNvCxnSpPr>
          <p:nvPr/>
        </p:nvCxnSpPr>
        <p:spPr>
          <a:xfrm flipV="1">
            <a:off x="3674552" y="3003229"/>
            <a:ext cx="1154387" cy="32082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7AF38CF0-4021-F2BC-4A23-1A5D2D3296C8}"/>
              </a:ext>
            </a:extLst>
          </p:cNvPr>
          <p:cNvCxnSpPr>
            <a:cxnSpLocks/>
          </p:cNvCxnSpPr>
          <p:nvPr/>
        </p:nvCxnSpPr>
        <p:spPr>
          <a:xfrm flipV="1">
            <a:off x="6199327" y="2424166"/>
            <a:ext cx="685194" cy="19043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17A49A8B-E422-556D-7AAF-F858831E07A5}"/>
              </a:ext>
            </a:extLst>
          </p:cNvPr>
          <p:cNvCxnSpPr>
            <a:cxnSpLocks/>
          </p:cNvCxnSpPr>
          <p:nvPr/>
        </p:nvCxnSpPr>
        <p:spPr>
          <a:xfrm flipV="1">
            <a:off x="895020" y="2950690"/>
            <a:ext cx="5989501" cy="3255515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1030255B-B2D4-A02C-3574-498447B8121B}"/>
              </a:ext>
            </a:extLst>
          </p:cNvPr>
          <p:cNvSpPr txBox="1"/>
          <p:nvPr/>
        </p:nvSpPr>
        <p:spPr>
          <a:xfrm>
            <a:off x="1167771" y="6256814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Depth </a:t>
            </a:r>
          </a:p>
          <a:p>
            <a:pPr algn="ctr"/>
            <a:r>
              <a:rPr lang="en-US" altLang="zh-TW" dirty="0"/>
              <a:t>Level 0</a:t>
            </a:r>
            <a:endParaRPr lang="zh-TW" altLang="en-US" dirty="0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AEEED3C5-E7E0-67E0-4B02-7928B58AB2A4}"/>
              </a:ext>
            </a:extLst>
          </p:cNvPr>
          <p:cNvSpPr txBox="1"/>
          <p:nvPr/>
        </p:nvSpPr>
        <p:spPr>
          <a:xfrm>
            <a:off x="4377740" y="4173717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Depth</a:t>
            </a:r>
          </a:p>
          <a:p>
            <a:pPr algn="ctr"/>
            <a:r>
              <a:rPr lang="en-US" altLang="zh-TW" dirty="0"/>
              <a:t>Level 1</a:t>
            </a:r>
            <a:endParaRPr lang="zh-TW" altLang="en-US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FB07E774-3399-E196-359A-7B9BA01EF1A1}"/>
              </a:ext>
            </a:extLst>
          </p:cNvPr>
          <p:cNvSpPr txBox="1"/>
          <p:nvPr/>
        </p:nvSpPr>
        <p:spPr>
          <a:xfrm>
            <a:off x="6166734" y="3198756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Depth</a:t>
            </a:r>
          </a:p>
          <a:p>
            <a:pPr algn="ctr"/>
            <a:r>
              <a:rPr lang="en-US" altLang="zh-TW" dirty="0"/>
              <a:t>Level 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4308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a) Depth Map Conversion – Depth 2 Vertex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Kinect Fusion traverses all three scaled depth maps to produce three sets of vertices. </a:t>
            </a:r>
            <a:endParaRPr lang="zh-TW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547C88CA-30A8-4627-9769-22B6639BDA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6464764"/>
              </p:ext>
            </p:extLst>
          </p:nvPr>
        </p:nvGraphicFramePr>
        <p:xfrm>
          <a:off x="933776" y="3311358"/>
          <a:ext cx="274077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64558273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296398454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76795960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896238248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40112426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046794466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29141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642362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088485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4213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326357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10726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270993F8-872F-A523-931F-86FEC913DF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10670"/>
              </p:ext>
            </p:extLst>
          </p:nvPr>
        </p:nvGraphicFramePr>
        <p:xfrm>
          <a:off x="4828939" y="2605238"/>
          <a:ext cx="13703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355722948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429007789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84577819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1435586154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107788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9797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66009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37542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897497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C0E4AA9-D9EB-9D1D-6531-B34EB5CCEE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2265608"/>
              </p:ext>
            </p:extLst>
          </p:nvPr>
        </p:nvGraphicFramePr>
        <p:xfrm>
          <a:off x="6884521" y="2209812"/>
          <a:ext cx="6851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2951624722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87219892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D7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618205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031093"/>
                  </a:ext>
                </a:extLst>
              </a:tr>
            </a:tbl>
          </a:graphicData>
        </a:graphic>
      </p:graphicFrame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FC35EB2F-C218-7473-AF03-B17E0D56FDD4}"/>
              </a:ext>
            </a:extLst>
          </p:cNvPr>
          <p:cNvCxnSpPr>
            <a:cxnSpLocks/>
          </p:cNvCxnSpPr>
          <p:nvPr/>
        </p:nvCxnSpPr>
        <p:spPr>
          <a:xfrm flipV="1">
            <a:off x="933776" y="2209812"/>
            <a:ext cx="5950745" cy="110154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09F8066C-40DB-1A8F-EAD5-62B5A9CCDB0F}"/>
              </a:ext>
            </a:extLst>
          </p:cNvPr>
          <p:cNvCxnSpPr>
            <a:cxnSpLocks/>
          </p:cNvCxnSpPr>
          <p:nvPr/>
        </p:nvCxnSpPr>
        <p:spPr>
          <a:xfrm flipV="1">
            <a:off x="3674552" y="2941332"/>
            <a:ext cx="3895163" cy="329610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B5706095-7431-61AE-2DAC-724FD1916735}"/>
              </a:ext>
            </a:extLst>
          </p:cNvPr>
          <p:cNvCxnSpPr>
            <a:cxnSpLocks/>
          </p:cNvCxnSpPr>
          <p:nvPr/>
        </p:nvCxnSpPr>
        <p:spPr>
          <a:xfrm flipV="1">
            <a:off x="3674552" y="3003229"/>
            <a:ext cx="1154387" cy="32082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7AF38CF0-4021-F2BC-4A23-1A5D2D3296C8}"/>
              </a:ext>
            </a:extLst>
          </p:cNvPr>
          <p:cNvCxnSpPr>
            <a:cxnSpLocks/>
          </p:cNvCxnSpPr>
          <p:nvPr/>
        </p:nvCxnSpPr>
        <p:spPr>
          <a:xfrm flipV="1">
            <a:off x="6199327" y="2424166"/>
            <a:ext cx="685194" cy="19043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17A49A8B-E422-556D-7AAF-F858831E07A5}"/>
              </a:ext>
            </a:extLst>
          </p:cNvPr>
          <p:cNvCxnSpPr>
            <a:cxnSpLocks/>
          </p:cNvCxnSpPr>
          <p:nvPr/>
        </p:nvCxnSpPr>
        <p:spPr>
          <a:xfrm flipV="1">
            <a:off x="895020" y="2950690"/>
            <a:ext cx="5989501" cy="3255515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7FCCCDD1-DBE0-1371-E29E-D83824C483B7}"/>
              </a:ext>
            </a:extLst>
          </p:cNvPr>
          <p:cNvSpPr txBox="1"/>
          <p:nvPr/>
        </p:nvSpPr>
        <p:spPr>
          <a:xfrm>
            <a:off x="6562657" y="4914595"/>
            <a:ext cx="5255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If the depth of the target pixel exceeds a predefined threshold, the pixel is annotated as a vertex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FC4243D1-423E-F0D9-CB59-F5D2D3ABF306}"/>
                  </a:ext>
                </a:extLst>
              </p:cNvPr>
              <p:cNvSpPr txBox="1"/>
              <p:nvPr/>
            </p:nvSpPr>
            <p:spPr>
              <a:xfrm>
                <a:off x="1910400" y="2004099"/>
                <a:ext cx="176415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Output Vertex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Level0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zh-TW" altLang="en-US" sz="16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zh-TW" altLang="en-US" sz="1600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TW" alt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FC4243D1-423E-F0D9-CB59-F5D2D3ABF3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0400" y="2004099"/>
                <a:ext cx="1764152" cy="830997"/>
              </a:xfrm>
              <a:prstGeom prst="rect">
                <a:avLst/>
              </a:prstGeom>
              <a:blipFill>
                <a:blip r:embed="rId2"/>
                <a:stretch>
                  <a:fillRect t="-2206" b="-73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33A99871-964E-9A37-8B1C-B88B4C605BF5}"/>
                  </a:ext>
                </a:extLst>
              </p:cNvPr>
              <p:cNvSpPr txBox="1"/>
              <p:nvPr/>
            </p:nvSpPr>
            <p:spPr>
              <a:xfrm>
                <a:off x="4777772" y="1598484"/>
                <a:ext cx="176415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Output Vertex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Level1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zh-TW" altLang="en-US" sz="16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a:rPr lang="en-US" altLang="zh-TW" sz="1600" b="0" i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TW" altLang="en-US" sz="1600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TW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TW" alt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33A99871-964E-9A37-8B1C-B88B4C605B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7772" y="1598484"/>
                <a:ext cx="1764152" cy="830997"/>
              </a:xfrm>
              <a:prstGeom prst="rect">
                <a:avLst/>
              </a:prstGeom>
              <a:blipFill>
                <a:blip r:embed="rId3"/>
                <a:stretch>
                  <a:fillRect t="-2190" b="-73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字方塊 14">
                <a:extLst>
                  <a:ext uri="{FF2B5EF4-FFF2-40B4-BE49-F238E27FC236}">
                    <a16:creationId xmlns:a16="http://schemas.microsoft.com/office/drawing/2014/main" id="{DDC32DA0-3CB0-1176-FCE3-0635BB72E9F2}"/>
                  </a:ext>
                </a:extLst>
              </p:cNvPr>
              <p:cNvSpPr txBox="1"/>
              <p:nvPr/>
            </p:nvSpPr>
            <p:spPr>
              <a:xfrm>
                <a:off x="6351765" y="1290312"/>
                <a:ext cx="176415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Output Vertex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Level2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zh-TW" altLang="en-US" sz="16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a:rPr lang="en-US" altLang="zh-TW" sz="1600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zh-TW" altLang="en-US" sz="1600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TW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TW" alt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文字方塊 14">
                <a:extLst>
                  <a:ext uri="{FF2B5EF4-FFF2-40B4-BE49-F238E27FC236}">
                    <a16:creationId xmlns:a16="http://schemas.microsoft.com/office/drawing/2014/main" id="{DDC32DA0-3CB0-1176-FCE3-0635BB72E9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1765" y="1290312"/>
                <a:ext cx="1764152" cy="830997"/>
              </a:xfrm>
              <a:prstGeom prst="rect">
                <a:avLst/>
              </a:prstGeom>
              <a:blipFill>
                <a:blip r:embed="rId4"/>
                <a:stretch>
                  <a:fillRect t="-2206" b="-73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文字方塊 16">
            <a:extLst>
              <a:ext uri="{FF2B5EF4-FFF2-40B4-BE49-F238E27FC236}">
                <a16:creationId xmlns:a16="http://schemas.microsoft.com/office/drawing/2014/main" id="{DB241ED9-128C-402B-9B5C-EE27D3175F5C}"/>
              </a:ext>
            </a:extLst>
          </p:cNvPr>
          <p:cNvSpPr txBox="1"/>
          <p:nvPr/>
        </p:nvSpPr>
        <p:spPr>
          <a:xfrm>
            <a:off x="1167771" y="6256814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Depth </a:t>
            </a:r>
          </a:p>
          <a:p>
            <a:pPr algn="ctr"/>
            <a:r>
              <a:rPr lang="en-US" altLang="zh-TW" dirty="0"/>
              <a:t>Level 0</a:t>
            </a:r>
            <a:endParaRPr lang="zh-TW" altLang="en-US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A5B20295-D6E7-4B16-95C2-098EC7135A6E}"/>
              </a:ext>
            </a:extLst>
          </p:cNvPr>
          <p:cNvSpPr txBox="1"/>
          <p:nvPr/>
        </p:nvSpPr>
        <p:spPr>
          <a:xfrm>
            <a:off x="4377740" y="4173717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Depth</a:t>
            </a:r>
          </a:p>
          <a:p>
            <a:pPr algn="ctr"/>
            <a:r>
              <a:rPr lang="en-US" altLang="zh-TW" dirty="0"/>
              <a:t>Level 1</a:t>
            </a:r>
            <a:endParaRPr lang="zh-TW" altLang="en-US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8153329-4C11-472A-AEE1-37639C075CE2}"/>
              </a:ext>
            </a:extLst>
          </p:cNvPr>
          <p:cNvSpPr txBox="1"/>
          <p:nvPr/>
        </p:nvSpPr>
        <p:spPr>
          <a:xfrm>
            <a:off x="6166734" y="3198756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Depth</a:t>
            </a:r>
          </a:p>
          <a:p>
            <a:pPr algn="ctr"/>
            <a:r>
              <a:rPr lang="en-US" altLang="zh-TW" dirty="0"/>
              <a:t>Level 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43382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a) Depth Map Conversion – Vertex 2 Normal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The algorithm also traverses all three scaled vertex maps to produce three sets of </a:t>
            </a:r>
            <a:r>
              <a:rPr lang="en-US" altLang="zh-TW" dirty="0" err="1"/>
              <a:t>normals</a:t>
            </a:r>
            <a:r>
              <a:rPr lang="en-US" altLang="zh-TW" dirty="0"/>
              <a:t>. </a:t>
            </a:r>
            <a:endParaRPr lang="zh-TW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547C88CA-30A8-4627-9769-22B6639BDA2D}"/>
              </a:ext>
            </a:extLst>
          </p:cNvPr>
          <p:cNvGraphicFramePr>
            <a:graphicFrameLocks noGrp="1"/>
          </p:cNvGraphicFramePr>
          <p:nvPr/>
        </p:nvGraphicFramePr>
        <p:xfrm>
          <a:off x="933776" y="3311358"/>
          <a:ext cx="274077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64558273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296398454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76795960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896238248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40112426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046794466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29141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642362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088485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4213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326357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10726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270993F8-872F-A523-931F-86FEC913DF0C}"/>
              </a:ext>
            </a:extLst>
          </p:cNvPr>
          <p:cNvGraphicFramePr>
            <a:graphicFrameLocks noGrp="1"/>
          </p:cNvGraphicFramePr>
          <p:nvPr/>
        </p:nvGraphicFramePr>
        <p:xfrm>
          <a:off x="4828939" y="2605238"/>
          <a:ext cx="13703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355722948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429007789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84577819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1435586154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107788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9797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66009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37542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897497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C0E4AA9-D9EB-9D1D-6531-B34EB5CCEE69}"/>
              </a:ext>
            </a:extLst>
          </p:cNvPr>
          <p:cNvGraphicFramePr>
            <a:graphicFrameLocks noGrp="1"/>
          </p:cNvGraphicFramePr>
          <p:nvPr/>
        </p:nvGraphicFramePr>
        <p:xfrm>
          <a:off x="6884521" y="2209812"/>
          <a:ext cx="6851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2951624722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87219892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D7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618205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031093"/>
                  </a:ext>
                </a:extLst>
              </a:tr>
            </a:tbl>
          </a:graphicData>
        </a:graphic>
      </p:graphicFrame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FC35EB2F-C218-7473-AF03-B17E0D56FDD4}"/>
              </a:ext>
            </a:extLst>
          </p:cNvPr>
          <p:cNvCxnSpPr>
            <a:cxnSpLocks/>
          </p:cNvCxnSpPr>
          <p:nvPr/>
        </p:nvCxnSpPr>
        <p:spPr>
          <a:xfrm flipV="1">
            <a:off x="933776" y="2209812"/>
            <a:ext cx="5950745" cy="110154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09F8066C-40DB-1A8F-EAD5-62B5A9CCDB0F}"/>
              </a:ext>
            </a:extLst>
          </p:cNvPr>
          <p:cNvCxnSpPr>
            <a:cxnSpLocks/>
          </p:cNvCxnSpPr>
          <p:nvPr/>
        </p:nvCxnSpPr>
        <p:spPr>
          <a:xfrm flipV="1">
            <a:off x="3674552" y="2941332"/>
            <a:ext cx="3895163" cy="329610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B5706095-7431-61AE-2DAC-724FD1916735}"/>
              </a:ext>
            </a:extLst>
          </p:cNvPr>
          <p:cNvCxnSpPr>
            <a:cxnSpLocks/>
          </p:cNvCxnSpPr>
          <p:nvPr/>
        </p:nvCxnSpPr>
        <p:spPr>
          <a:xfrm flipV="1">
            <a:off x="3674552" y="3003229"/>
            <a:ext cx="1154387" cy="32082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7AF38CF0-4021-F2BC-4A23-1A5D2D3296C8}"/>
              </a:ext>
            </a:extLst>
          </p:cNvPr>
          <p:cNvCxnSpPr>
            <a:cxnSpLocks/>
          </p:cNvCxnSpPr>
          <p:nvPr/>
        </p:nvCxnSpPr>
        <p:spPr>
          <a:xfrm flipV="1">
            <a:off x="6199327" y="2424166"/>
            <a:ext cx="685194" cy="19043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17A49A8B-E422-556D-7AAF-F858831E07A5}"/>
              </a:ext>
            </a:extLst>
          </p:cNvPr>
          <p:cNvCxnSpPr>
            <a:cxnSpLocks/>
          </p:cNvCxnSpPr>
          <p:nvPr/>
        </p:nvCxnSpPr>
        <p:spPr>
          <a:xfrm flipV="1">
            <a:off x="895020" y="2950690"/>
            <a:ext cx="5989501" cy="3255515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7FCCCDD1-DBE0-1371-E29E-D83824C483B7}"/>
              </a:ext>
            </a:extLst>
          </p:cNvPr>
          <p:cNvSpPr txBox="1"/>
          <p:nvPr/>
        </p:nvSpPr>
        <p:spPr>
          <a:xfrm>
            <a:off x="6541924" y="5314108"/>
            <a:ext cx="5255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It first examines the neighbors (up, down, left, right) of the target pixel,</a:t>
            </a:r>
          </a:p>
          <a:p>
            <a:r>
              <a:rPr lang="en-US" altLang="zh-TW" dirty="0"/>
              <a:t>and then computes the pixel's normal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字方塊 16">
                <a:extLst>
                  <a:ext uri="{FF2B5EF4-FFF2-40B4-BE49-F238E27FC236}">
                    <a16:creationId xmlns:a16="http://schemas.microsoft.com/office/drawing/2014/main" id="{ACA36927-C977-47E0-AA19-5B238AA91265}"/>
                  </a:ext>
                </a:extLst>
              </p:cNvPr>
              <p:cNvSpPr txBox="1"/>
              <p:nvPr/>
            </p:nvSpPr>
            <p:spPr>
              <a:xfrm>
                <a:off x="1910400" y="2004099"/>
                <a:ext cx="176415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Output Normal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Level0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zh-TW" altLang="en-US" sz="16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zh-TW" altLang="en-US" sz="1600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TW" alt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7" name="文字方塊 16">
                <a:extLst>
                  <a:ext uri="{FF2B5EF4-FFF2-40B4-BE49-F238E27FC236}">
                    <a16:creationId xmlns:a16="http://schemas.microsoft.com/office/drawing/2014/main" id="{ACA36927-C977-47E0-AA19-5B238AA912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0400" y="2004099"/>
                <a:ext cx="1764152" cy="830997"/>
              </a:xfrm>
              <a:prstGeom prst="rect">
                <a:avLst/>
              </a:prstGeom>
              <a:blipFill>
                <a:blip r:embed="rId2"/>
                <a:stretch>
                  <a:fillRect t="-2206" b="-73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>
                <a:extLst>
                  <a:ext uri="{FF2B5EF4-FFF2-40B4-BE49-F238E27FC236}">
                    <a16:creationId xmlns:a16="http://schemas.microsoft.com/office/drawing/2014/main" id="{4E5F90F0-4F64-46BB-97A2-3BC97E5E5179}"/>
                  </a:ext>
                </a:extLst>
              </p:cNvPr>
              <p:cNvSpPr txBox="1"/>
              <p:nvPr/>
            </p:nvSpPr>
            <p:spPr>
              <a:xfrm>
                <a:off x="4777772" y="1598484"/>
                <a:ext cx="176415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Output Normal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Level1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zh-TW" altLang="en-US" sz="16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a:rPr lang="en-US" altLang="zh-TW" sz="1600" b="0" i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TW" altLang="en-US" sz="1600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TW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TW" alt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8" name="文字方塊 17">
                <a:extLst>
                  <a:ext uri="{FF2B5EF4-FFF2-40B4-BE49-F238E27FC236}">
                    <a16:creationId xmlns:a16="http://schemas.microsoft.com/office/drawing/2014/main" id="{4E5F90F0-4F64-46BB-97A2-3BC97E5E51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7772" y="1598484"/>
                <a:ext cx="1764152" cy="830997"/>
              </a:xfrm>
              <a:prstGeom prst="rect">
                <a:avLst/>
              </a:prstGeom>
              <a:blipFill>
                <a:blip r:embed="rId3"/>
                <a:stretch>
                  <a:fillRect t="-2190" b="-73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BDF1762C-A878-4910-8B62-B6E49B288B2B}"/>
                  </a:ext>
                </a:extLst>
              </p:cNvPr>
              <p:cNvSpPr txBox="1"/>
              <p:nvPr/>
            </p:nvSpPr>
            <p:spPr>
              <a:xfrm>
                <a:off x="6351765" y="1290312"/>
                <a:ext cx="176415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Output Normal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Level2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zh-TW" altLang="en-US" sz="16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a:rPr lang="en-US" altLang="zh-TW" sz="1600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zh-TW" altLang="en-US" sz="1600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TW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TW" alt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BDF1762C-A878-4910-8B62-B6E49B288B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1765" y="1290312"/>
                <a:ext cx="1764152" cy="830997"/>
              </a:xfrm>
              <a:prstGeom prst="rect">
                <a:avLst/>
              </a:prstGeom>
              <a:blipFill>
                <a:blip r:embed="rId4"/>
                <a:stretch>
                  <a:fillRect t="-2206" b="-73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文字方塊 19">
            <a:extLst>
              <a:ext uri="{FF2B5EF4-FFF2-40B4-BE49-F238E27FC236}">
                <a16:creationId xmlns:a16="http://schemas.microsoft.com/office/drawing/2014/main" id="{016723C8-BFBC-407A-9F5D-8F84617E8A50}"/>
              </a:ext>
            </a:extLst>
          </p:cNvPr>
          <p:cNvSpPr txBox="1"/>
          <p:nvPr/>
        </p:nvSpPr>
        <p:spPr>
          <a:xfrm>
            <a:off x="1167771" y="6256814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Vertex </a:t>
            </a:r>
          </a:p>
          <a:p>
            <a:pPr algn="ctr"/>
            <a:r>
              <a:rPr lang="en-US" altLang="zh-TW" dirty="0"/>
              <a:t>Level 0</a:t>
            </a:r>
            <a:endParaRPr lang="zh-TW" altLang="en-US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F29885FB-3AEC-41D3-A795-8A1A39B9EFD0}"/>
              </a:ext>
            </a:extLst>
          </p:cNvPr>
          <p:cNvSpPr txBox="1"/>
          <p:nvPr/>
        </p:nvSpPr>
        <p:spPr>
          <a:xfrm>
            <a:off x="4377740" y="4173717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Vertex</a:t>
            </a:r>
          </a:p>
          <a:p>
            <a:pPr algn="ctr"/>
            <a:r>
              <a:rPr lang="en-US" altLang="zh-TW" dirty="0"/>
              <a:t>Level 1</a:t>
            </a:r>
            <a:endParaRPr lang="zh-TW" altLang="en-US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E5F66D4C-6EF5-42F9-8924-A24E160CE087}"/>
              </a:ext>
            </a:extLst>
          </p:cNvPr>
          <p:cNvSpPr txBox="1"/>
          <p:nvPr/>
        </p:nvSpPr>
        <p:spPr>
          <a:xfrm>
            <a:off x="6166734" y="3198756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Vertex</a:t>
            </a:r>
          </a:p>
          <a:p>
            <a:pPr algn="ctr"/>
            <a:r>
              <a:rPr lang="en-US" altLang="zh-TW" dirty="0"/>
              <a:t>Level 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8543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直線接點 56">
            <a:extLst>
              <a:ext uri="{FF2B5EF4-FFF2-40B4-BE49-F238E27FC236}">
                <a16:creationId xmlns:a16="http://schemas.microsoft.com/office/drawing/2014/main" id="{C33E11CB-E389-4FA9-99BE-E16D57226459}"/>
              </a:ext>
            </a:extLst>
          </p:cNvPr>
          <p:cNvCxnSpPr/>
          <p:nvPr/>
        </p:nvCxnSpPr>
        <p:spPr>
          <a:xfrm>
            <a:off x="7033260" y="2926080"/>
            <a:ext cx="0" cy="38633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a) Depth Map Conversion – Half Sample Depth 2 Vertex Optimize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5" y="972457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Since Kinect Fusion first generates scaled depth maps and then traverses each one to produce vertices, these two operations can be merged. </a:t>
            </a:r>
          </a:p>
          <a:p>
            <a:pPr algn="l"/>
            <a:r>
              <a:rPr lang="en-US" altLang="zh-TW" dirty="0"/>
              <a:t>We read a 4x4 block of pixels and leverage parallel computing resources to calculate the next-level depth and its corresponding vertex.</a:t>
            </a:r>
            <a:endParaRPr lang="zh-TW" altLang="en-US" dirty="0"/>
          </a:p>
        </p:txBody>
      </p:sp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4267C894-9026-4FD0-A4C5-CCBBB4B618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174868"/>
              </p:ext>
            </p:extLst>
          </p:nvPr>
        </p:nvGraphicFramePr>
        <p:xfrm>
          <a:off x="4974255" y="3214317"/>
          <a:ext cx="13703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64558273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296398454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29141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642362"/>
                  </a:ext>
                </a:extLst>
              </a:tr>
            </a:tbl>
          </a:graphicData>
        </a:graphic>
      </p:graphicFrame>
      <p:graphicFrame>
        <p:nvGraphicFramePr>
          <p:cNvPr id="27" name="表格 26">
            <a:extLst>
              <a:ext uri="{FF2B5EF4-FFF2-40B4-BE49-F238E27FC236}">
                <a16:creationId xmlns:a16="http://schemas.microsoft.com/office/drawing/2014/main" id="{7C3BDCCC-9343-4CE0-B178-6C96BCE6C9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4850595"/>
              </p:ext>
            </p:extLst>
          </p:nvPr>
        </p:nvGraphicFramePr>
        <p:xfrm>
          <a:off x="848541" y="3214317"/>
          <a:ext cx="274077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64558273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296398454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76795960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896238248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40112426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046794466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29141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642362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088485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4213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326357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10726"/>
                  </a:ext>
                </a:extLst>
              </a:tr>
            </a:tbl>
          </a:graphicData>
        </a:graphic>
      </p:graphicFrame>
      <p:sp>
        <p:nvSpPr>
          <p:cNvPr id="33" name="文字方塊 32">
            <a:extLst>
              <a:ext uri="{FF2B5EF4-FFF2-40B4-BE49-F238E27FC236}">
                <a16:creationId xmlns:a16="http://schemas.microsoft.com/office/drawing/2014/main" id="{31BD43EE-4093-4B61-A952-4D7B19E14853}"/>
              </a:ext>
            </a:extLst>
          </p:cNvPr>
          <p:cNvSpPr txBox="1"/>
          <p:nvPr/>
        </p:nvSpPr>
        <p:spPr>
          <a:xfrm>
            <a:off x="2005560" y="3236990"/>
            <a:ext cx="1836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Cache a 4x4</a:t>
            </a:r>
          </a:p>
          <a:p>
            <a:pPr algn="ctr"/>
            <a:r>
              <a:rPr lang="en-US" altLang="zh-TW" dirty="0"/>
              <a:t>block of depth</a:t>
            </a:r>
            <a:endParaRPr lang="zh-TW" altLang="en-US" dirty="0"/>
          </a:p>
        </p:txBody>
      </p:sp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36812C68-912B-445B-BDD2-00C5AEE04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0788155"/>
              </p:ext>
            </p:extLst>
          </p:nvPr>
        </p:nvGraphicFramePr>
        <p:xfrm>
          <a:off x="7761877" y="3510969"/>
          <a:ext cx="6851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</a:tbl>
          </a:graphicData>
        </a:graphic>
      </p:graphicFrame>
      <p:graphicFrame>
        <p:nvGraphicFramePr>
          <p:cNvPr id="35" name="表格 34">
            <a:extLst>
              <a:ext uri="{FF2B5EF4-FFF2-40B4-BE49-F238E27FC236}">
                <a16:creationId xmlns:a16="http://schemas.microsoft.com/office/drawing/2014/main" id="{5A7F046F-8103-48AC-ACAA-619FBD13AB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2765855"/>
              </p:ext>
            </p:extLst>
          </p:nvPr>
        </p:nvGraphicFramePr>
        <p:xfrm>
          <a:off x="9849944" y="3687909"/>
          <a:ext cx="34259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D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</a:tbl>
          </a:graphicData>
        </a:graphic>
      </p:graphicFrame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B089BDD1-CD9F-4FE3-BC9F-55C4E1E72896}"/>
              </a:ext>
            </a:extLst>
          </p:cNvPr>
          <p:cNvCxnSpPr>
            <a:cxnSpLocks/>
          </p:cNvCxnSpPr>
          <p:nvPr/>
        </p:nvCxnSpPr>
        <p:spPr>
          <a:xfrm>
            <a:off x="5659449" y="4686365"/>
            <a:ext cx="0" cy="46283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8" name="表格 37">
            <a:extLst>
              <a:ext uri="{FF2B5EF4-FFF2-40B4-BE49-F238E27FC236}">
                <a16:creationId xmlns:a16="http://schemas.microsoft.com/office/drawing/2014/main" id="{C39254A6-781B-442A-9CB1-E8FFBFA802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6488173"/>
              </p:ext>
            </p:extLst>
          </p:nvPr>
        </p:nvGraphicFramePr>
        <p:xfrm>
          <a:off x="4974255" y="5135144"/>
          <a:ext cx="13703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64558273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296398454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29141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642362"/>
                  </a:ext>
                </a:extLst>
              </a:tr>
            </a:tbl>
          </a:graphicData>
        </a:graphic>
      </p:graphicFrame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AE3E8E0C-E394-40F4-B7DC-BEB087371EC5}"/>
              </a:ext>
            </a:extLst>
          </p:cNvPr>
          <p:cNvCxnSpPr>
            <a:cxnSpLocks/>
          </p:cNvCxnSpPr>
          <p:nvPr/>
        </p:nvCxnSpPr>
        <p:spPr>
          <a:xfrm>
            <a:off x="8103524" y="4242489"/>
            <a:ext cx="0" cy="118930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表格 39">
            <a:extLst>
              <a:ext uri="{FF2B5EF4-FFF2-40B4-BE49-F238E27FC236}">
                <a16:creationId xmlns:a16="http://schemas.microsoft.com/office/drawing/2014/main" id="{0150CBDB-B80E-494A-BE3D-686CB344B5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276553"/>
              </p:ext>
            </p:extLst>
          </p:nvPr>
        </p:nvGraphicFramePr>
        <p:xfrm>
          <a:off x="7761877" y="5431796"/>
          <a:ext cx="6851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</a:tbl>
          </a:graphicData>
        </a:graphic>
      </p:graphicFrame>
      <p:graphicFrame>
        <p:nvGraphicFramePr>
          <p:cNvPr id="42" name="表格 41">
            <a:extLst>
              <a:ext uri="{FF2B5EF4-FFF2-40B4-BE49-F238E27FC236}">
                <a16:creationId xmlns:a16="http://schemas.microsoft.com/office/drawing/2014/main" id="{820CF5A3-1C2E-440F-8D17-E6BC191DB6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97832"/>
              </p:ext>
            </p:extLst>
          </p:nvPr>
        </p:nvGraphicFramePr>
        <p:xfrm>
          <a:off x="9847720" y="5608736"/>
          <a:ext cx="34259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</a:tbl>
          </a:graphicData>
        </a:graphic>
      </p:graphicFrame>
      <p:cxnSp>
        <p:nvCxnSpPr>
          <p:cNvPr id="43" name="直線單箭頭接點 42">
            <a:extLst>
              <a:ext uri="{FF2B5EF4-FFF2-40B4-BE49-F238E27FC236}">
                <a16:creationId xmlns:a16="http://schemas.microsoft.com/office/drawing/2014/main" id="{2D065681-4466-4849-B485-4272B160263B}"/>
              </a:ext>
            </a:extLst>
          </p:cNvPr>
          <p:cNvCxnSpPr>
            <a:cxnSpLocks/>
            <a:endCxn id="42" idx="0"/>
          </p:cNvCxnSpPr>
          <p:nvPr/>
        </p:nvCxnSpPr>
        <p:spPr>
          <a:xfrm>
            <a:off x="10019018" y="4052217"/>
            <a:ext cx="0" cy="155651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接點 57">
            <a:extLst>
              <a:ext uri="{FF2B5EF4-FFF2-40B4-BE49-F238E27FC236}">
                <a16:creationId xmlns:a16="http://schemas.microsoft.com/office/drawing/2014/main" id="{8305E498-71F6-4C30-B51A-88FAE251CD6B}"/>
              </a:ext>
            </a:extLst>
          </p:cNvPr>
          <p:cNvCxnSpPr/>
          <p:nvPr/>
        </p:nvCxnSpPr>
        <p:spPr>
          <a:xfrm>
            <a:off x="9166860" y="2926080"/>
            <a:ext cx="0" cy="38633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直線接點 58">
            <a:extLst>
              <a:ext uri="{FF2B5EF4-FFF2-40B4-BE49-F238E27FC236}">
                <a16:creationId xmlns:a16="http://schemas.microsoft.com/office/drawing/2014/main" id="{A9367F12-C65E-4E1C-9F0F-6DC78D172A09}"/>
              </a:ext>
            </a:extLst>
          </p:cNvPr>
          <p:cNvCxnSpPr/>
          <p:nvPr/>
        </p:nvCxnSpPr>
        <p:spPr>
          <a:xfrm>
            <a:off x="4251960" y="2926080"/>
            <a:ext cx="0" cy="38633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A32C39B5-EC81-48E8-A93B-D0C369EE669F}"/>
              </a:ext>
            </a:extLst>
          </p:cNvPr>
          <p:cNvSpPr txBox="1"/>
          <p:nvPr/>
        </p:nvSpPr>
        <p:spPr>
          <a:xfrm>
            <a:off x="4450365" y="2671758"/>
            <a:ext cx="235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Stage0</a:t>
            </a:r>
            <a:endParaRPr lang="zh-TW" altLang="en-US" dirty="0"/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1C215D0C-4587-4C96-8160-9990D266CBFD}"/>
              </a:ext>
            </a:extLst>
          </p:cNvPr>
          <p:cNvSpPr txBox="1"/>
          <p:nvPr/>
        </p:nvSpPr>
        <p:spPr>
          <a:xfrm>
            <a:off x="7004228" y="2665374"/>
            <a:ext cx="235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Stage1</a:t>
            </a:r>
            <a:endParaRPr lang="zh-TW" altLang="en-US" dirty="0"/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id="{EC26188D-7734-4AE5-BA37-E8FBD41DBE64}"/>
              </a:ext>
            </a:extLst>
          </p:cNvPr>
          <p:cNvSpPr txBox="1"/>
          <p:nvPr/>
        </p:nvSpPr>
        <p:spPr>
          <a:xfrm>
            <a:off x="9098603" y="2676998"/>
            <a:ext cx="235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Stage2</a:t>
            </a:r>
            <a:endParaRPr lang="zh-TW" altLang="en-US" dirty="0"/>
          </a:p>
        </p:txBody>
      </p:sp>
      <p:cxnSp>
        <p:nvCxnSpPr>
          <p:cNvPr id="67" name="直線單箭頭接點 66">
            <a:extLst>
              <a:ext uri="{FF2B5EF4-FFF2-40B4-BE49-F238E27FC236}">
                <a16:creationId xmlns:a16="http://schemas.microsoft.com/office/drawing/2014/main" id="{A6DC2E01-4BC8-4B0D-808D-8BFC0E76E78C}"/>
              </a:ext>
            </a:extLst>
          </p:cNvPr>
          <p:cNvCxnSpPr>
            <a:cxnSpLocks/>
          </p:cNvCxnSpPr>
          <p:nvPr/>
        </p:nvCxnSpPr>
        <p:spPr>
          <a:xfrm>
            <a:off x="1524000" y="3919732"/>
            <a:ext cx="328282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E2280104-42BB-4A57-A85B-E2057C55F45C}"/>
              </a:ext>
            </a:extLst>
          </p:cNvPr>
          <p:cNvSpPr txBox="1"/>
          <p:nvPr/>
        </p:nvSpPr>
        <p:spPr>
          <a:xfrm>
            <a:off x="6117233" y="3514159"/>
            <a:ext cx="1836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down</a:t>
            </a:r>
            <a:endParaRPr lang="zh-TW" altLang="en-US" dirty="0"/>
          </a:p>
        </p:txBody>
      </p:sp>
      <p:sp>
        <p:nvSpPr>
          <p:cNvPr id="70" name="文字方塊 69">
            <a:extLst>
              <a:ext uri="{FF2B5EF4-FFF2-40B4-BE49-F238E27FC236}">
                <a16:creationId xmlns:a16="http://schemas.microsoft.com/office/drawing/2014/main" id="{97F70156-F4E9-4381-AB83-0311947794C7}"/>
              </a:ext>
            </a:extLst>
          </p:cNvPr>
          <p:cNvSpPr txBox="1"/>
          <p:nvPr/>
        </p:nvSpPr>
        <p:spPr>
          <a:xfrm>
            <a:off x="8257561" y="3533833"/>
            <a:ext cx="1836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down</a:t>
            </a:r>
            <a:endParaRPr lang="zh-TW" altLang="en-US" dirty="0"/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F7F403D5-3A6E-47AC-99EB-EB9B6E98BE35}"/>
              </a:ext>
            </a:extLst>
          </p:cNvPr>
          <p:cNvSpPr txBox="1"/>
          <p:nvPr/>
        </p:nvSpPr>
        <p:spPr>
          <a:xfrm>
            <a:off x="1090701" y="6140397"/>
            <a:ext cx="235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Input Depth</a:t>
            </a:r>
            <a:endParaRPr lang="zh-TW" altLang="en-US" dirty="0"/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1346734C-5CAD-4F52-829C-0864B258257D}"/>
              </a:ext>
            </a:extLst>
          </p:cNvPr>
          <p:cNvSpPr txBox="1"/>
          <p:nvPr/>
        </p:nvSpPr>
        <p:spPr>
          <a:xfrm>
            <a:off x="4534004" y="6497676"/>
            <a:ext cx="235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Output Vertex Level 0</a:t>
            </a:r>
            <a:endParaRPr lang="zh-TW" altLang="en-US" dirty="0"/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D590CBE7-0E07-4750-A1F5-59D7A50BC170}"/>
              </a:ext>
            </a:extLst>
          </p:cNvPr>
          <p:cNvSpPr txBox="1"/>
          <p:nvPr/>
        </p:nvSpPr>
        <p:spPr>
          <a:xfrm>
            <a:off x="6937168" y="6481548"/>
            <a:ext cx="235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Output Vertex Level 1</a:t>
            </a:r>
            <a:endParaRPr lang="zh-TW" altLang="en-US" dirty="0"/>
          </a:p>
        </p:txBody>
      </p:sp>
      <p:sp>
        <p:nvSpPr>
          <p:cNvPr id="74" name="文字方塊 73">
            <a:extLst>
              <a:ext uri="{FF2B5EF4-FFF2-40B4-BE49-F238E27FC236}">
                <a16:creationId xmlns:a16="http://schemas.microsoft.com/office/drawing/2014/main" id="{2E3B958F-4FED-4388-90DC-1F6305EEEA1E}"/>
              </a:ext>
            </a:extLst>
          </p:cNvPr>
          <p:cNvSpPr txBox="1"/>
          <p:nvPr/>
        </p:nvSpPr>
        <p:spPr>
          <a:xfrm>
            <a:off x="9059572" y="6493172"/>
            <a:ext cx="235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Output Vertex Level 2</a:t>
            </a:r>
            <a:endParaRPr lang="zh-TW" altLang="en-US" dirty="0"/>
          </a:p>
        </p:txBody>
      </p:sp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A6CD0CD1-6289-48A4-8855-7A2766E94028}"/>
              </a:ext>
            </a:extLst>
          </p:cNvPr>
          <p:cNvCxnSpPr>
            <a:cxnSpLocks/>
          </p:cNvCxnSpPr>
          <p:nvPr/>
        </p:nvCxnSpPr>
        <p:spPr>
          <a:xfrm>
            <a:off x="6446911" y="3915228"/>
            <a:ext cx="112954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單箭頭接點 82">
            <a:extLst>
              <a:ext uri="{FF2B5EF4-FFF2-40B4-BE49-F238E27FC236}">
                <a16:creationId xmlns:a16="http://schemas.microsoft.com/office/drawing/2014/main" id="{1C3F3B0D-A184-48A2-8307-183F95EB4FA7}"/>
              </a:ext>
            </a:extLst>
          </p:cNvPr>
          <p:cNvCxnSpPr>
            <a:cxnSpLocks/>
          </p:cNvCxnSpPr>
          <p:nvPr/>
        </p:nvCxnSpPr>
        <p:spPr>
          <a:xfrm>
            <a:off x="8614769" y="3915228"/>
            <a:ext cx="112954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字方塊 83">
            <a:extLst>
              <a:ext uri="{FF2B5EF4-FFF2-40B4-BE49-F238E27FC236}">
                <a16:creationId xmlns:a16="http://schemas.microsoft.com/office/drawing/2014/main" id="{CEC1AFCB-5590-49C4-9441-877FC9444BE4}"/>
              </a:ext>
            </a:extLst>
          </p:cNvPr>
          <p:cNvSpPr txBox="1"/>
          <p:nvPr/>
        </p:nvSpPr>
        <p:spPr>
          <a:xfrm>
            <a:off x="4770930" y="4681827"/>
            <a:ext cx="1836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To Vertex</a:t>
            </a:r>
            <a:endParaRPr lang="zh-TW" altLang="en-US" dirty="0"/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134AC708-2B0B-4ACF-9F50-D1FCE533C49A}"/>
              </a:ext>
            </a:extLst>
          </p:cNvPr>
          <p:cNvSpPr txBox="1"/>
          <p:nvPr/>
        </p:nvSpPr>
        <p:spPr>
          <a:xfrm>
            <a:off x="7202335" y="4718682"/>
            <a:ext cx="1836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To Vertex</a:t>
            </a:r>
            <a:endParaRPr lang="zh-TW" altLang="en-US" dirty="0"/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41DBD25C-5F27-4155-9C8C-60B91B36ED4C}"/>
              </a:ext>
            </a:extLst>
          </p:cNvPr>
          <p:cNvSpPr txBox="1"/>
          <p:nvPr/>
        </p:nvSpPr>
        <p:spPr>
          <a:xfrm>
            <a:off x="9044181" y="4718682"/>
            <a:ext cx="1836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To Vertex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96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1C7EF-4EE8-45F8-9FE1-BE4E4668A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74353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/>
              <a:t>a) Depth Map Conversion – Vertex 2 Normal Optimize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878B06-90FB-47E7-B5D1-D3B2AB0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852" y="674353"/>
            <a:ext cx="10716127" cy="5885543"/>
          </a:xfrm>
        </p:spPr>
        <p:txBody>
          <a:bodyPr/>
          <a:lstStyle/>
          <a:p>
            <a:pPr algn="l"/>
            <a:r>
              <a:rPr lang="en-US" altLang="zh-TW" dirty="0"/>
              <a:t>Since the vertex-to-normal conversion also utilizes a sliding window to consider the neighboring pixels of the target and compute </a:t>
            </a:r>
            <a:r>
              <a:rPr lang="en-US" altLang="zh-TW" dirty="0" err="1"/>
              <a:t>normals</a:t>
            </a:r>
            <a:r>
              <a:rPr lang="en-US" altLang="zh-TW" dirty="0"/>
              <a:t>, we continue to apply line and window buffer techniques to cache pixels.</a:t>
            </a:r>
            <a:endParaRPr lang="zh-TW" altLang="en-US" dirty="0"/>
          </a:p>
        </p:txBody>
      </p:sp>
      <p:graphicFrame>
        <p:nvGraphicFramePr>
          <p:cNvPr id="37" name="表格 36">
            <a:extLst>
              <a:ext uri="{FF2B5EF4-FFF2-40B4-BE49-F238E27FC236}">
                <a16:creationId xmlns:a16="http://schemas.microsoft.com/office/drawing/2014/main" id="{7D7BE1A0-AEC0-432C-8B97-46868C289B80}"/>
              </a:ext>
            </a:extLst>
          </p:cNvPr>
          <p:cNvGraphicFramePr>
            <a:graphicFrameLocks noGrp="1"/>
          </p:cNvGraphicFramePr>
          <p:nvPr/>
        </p:nvGraphicFramePr>
        <p:xfrm>
          <a:off x="933776" y="3311358"/>
          <a:ext cx="274077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64558273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296398454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767959601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896238248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3401124260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046794466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29141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642362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088485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42139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326357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10726"/>
                  </a:ext>
                </a:extLst>
              </a:tr>
            </a:tbl>
          </a:graphicData>
        </a:graphic>
      </p:graphicFrame>
      <p:graphicFrame>
        <p:nvGraphicFramePr>
          <p:cNvPr id="41" name="表格 40">
            <a:extLst>
              <a:ext uri="{FF2B5EF4-FFF2-40B4-BE49-F238E27FC236}">
                <a16:creationId xmlns:a16="http://schemas.microsoft.com/office/drawing/2014/main" id="{DFBD2A7B-18E7-4149-A4C2-52CDCC66014B}"/>
              </a:ext>
            </a:extLst>
          </p:cNvPr>
          <p:cNvGraphicFramePr>
            <a:graphicFrameLocks noGrp="1"/>
          </p:cNvGraphicFramePr>
          <p:nvPr/>
        </p:nvGraphicFramePr>
        <p:xfrm>
          <a:off x="4828939" y="2605238"/>
          <a:ext cx="13703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3355722948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429007789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2784577819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1435586154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1077886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9797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66009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375428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897497"/>
                  </a:ext>
                </a:extLst>
              </a:tr>
            </a:tbl>
          </a:graphicData>
        </a:graphic>
      </p:graphicFrame>
      <p:graphicFrame>
        <p:nvGraphicFramePr>
          <p:cNvPr id="44" name="表格 43">
            <a:extLst>
              <a:ext uri="{FF2B5EF4-FFF2-40B4-BE49-F238E27FC236}">
                <a16:creationId xmlns:a16="http://schemas.microsoft.com/office/drawing/2014/main" id="{9CEBAE74-8FBA-4402-B396-321D45B89A02}"/>
              </a:ext>
            </a:extLst>
          </p:cNvPr>
          <p:cNvGraphicFramePr>
            <a:graphicFrameLocks noGrp="1"/>
          </p:cNvGraphicFramePr>
          <p:nvPr/>
        </p:nvGraphicFramePr>
        <p:xfrm>
          <a:off x="6884521" y="2209812"/>
          <a:ext cx="6851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7">
                  <a:extLst>
                    <a:ext uri="{9D8B030D-6E8A-4147-A177-3AD203B41FA5}">
                      <a16:colId xmlns:a16="http://schemas.microsoft.com/office/drawing/2014/main" val="2951624722"/>
                    </a:ext>
                  </a:extLst>
                </a:gridCol>
                <a:gridCol w="342597">
                  <a:extLst>
                    <a:ext uri="{9D8B030D-6E8A-4147-A177-3AD203B41FA5}">
                      <a16:colId xmlns:a16="http://schemas.microsoft.com/office/drawing/2014/main" val="87219892"/>
                    </a:ext>
                  </a:extLst>
                </a:gridCol>
              </a:tblGrid>
              <a:tr h="33530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D7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618205"/>
                  </a:ext>
                </a:extLst>
              </a:tr>
              <a:tr h="33530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031093"/>
                  </a:ext>
                </a:extLst>
              </a:tr>
            </a:tbl>
          </a:graphicData>
        </a:graphic>
      </p:graphicFrame>
      <p:cxnSp>
        <p:nvCxnSpPr>
          <p:cNvPr id="45" name="直線接點 44">
            <a:extLst>
              <a:ext uri="{FF2B5EF4-FFF2-40B4-BE49-F238E27FC236}">
                <a16:creationId xmlns:a16="http://schemas.microsoft.com/office/drawing/2014/main" id="{19A76E5A-5C55-4B72-8E2A-152A9AB2DBAA}"/>
              </a:ext>
            </a:extLst>
          </p:cNvPr>
          <p:cNvCxnSpPr>
            <a:cxnSpLocks/>
          </p:cNvCxnSpPr>
          <p:nvPr/>
        </p:nvCxnSpPr>
        <p:spPr>
          <a:xfrm flipV="1">
            <a:off x="933776" y="2209812"/>
            <a:ext cx="5950745" cy="110154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直線接點 45">
            <a:extLst>
              <a:ext uri="{FF2B5EF4-FFF2-40B4-BE49-F238E27FC236}">
                <a16:creationId xmlns:a16="http://schemas.microsoft.com/office/drawing/2014/main" id="{7CAB7F3C-0403-44F3-879D-7E73CAD7699B}"/>
              </a:ext>
            </a:extLst>
          </p:cNvPr>
          <p:cNvCxnSpPr>
            <a:cxnSpLocks/>
          </p:cNvCxnSpPr>
          <p:nvPr/>
        </p:nvCxnSpPr>
        <p:spPr>
          <a:xfrm flipV="1">
            <a:off x="3674552" y="2941332"/>
            <a:ext cx="3895163" cy="329610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D175B39B-47C7-411F-B8D1-4B5CA5A4652C}"/>
              </a:ext>
            </a:extLst>
          </p:cNvPr>
          <p:cNvCxnSpPr>
            <a:cxnSpLocks/>
          </p:cNvCxnSpPr>
          <p:nvPr/>
        </p:nvCxnSpPr>
        <p:spPr>
          <a:xfrm flipV="1">
            <a:off x="3674552" y="3003229"/>
            <a:ext cx="1154387" cy="32082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線接點 47">
            <a:extLst>
              <a:ext uri="{FF2B5EF4-FFF2-40B4-BE49-F238E27FC236}">
                <a16:creationId xmlns:a16="http://schemas.microsoft.com/office/drawing/2014/main" id="{21D35439-919C-45D4-ACF0-A438A3BC271B}"/>
              </a:ext>
            </a:extLst>
          </p:cNvPr>
          <p:cNvCxnSpPr>
            <a:cxnSpLocks/>
          </p:cNvCxnSpPr>
          <p:nvPr/>
        </p:nvCxnSpPr>
        <p:spPr>
          <a:xfrm flipV="1">
            <a:off x="6199327" y="2424166"/>
            <a:ext cx="685194" cy="19043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7428EA4E-57CD-4112-A22F-23733DEBB1B9}"/>
              </a:ext>
            </a:extLst>
          </p:cNvPr>
          <p:cNvCxnSpPr>
            <a:cxnSpLocks/>
          </p:cNvCxnSpPr>
          <p:nvPr/>
        </p:nvCxnSpPr>
        <p:spPr>
          <a:xfrm flipV="1">
            <a:off x="895020" y="2950690"/>
            <a:ext cx="5989501" cy="3255515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文字方塊 49">
                <a:extLst>
                  <a:ext uri="{FF2B5EF4-FFF2-40B4-BE49-F238E27FC236}">
                    <a16:creationId xmlns:a16="http://schemas.microsoft.com/office/drawing/2014/main" id="{1726D826-218A-4E83-80A1-1495EE57A7FC}"/>
                  </a:ext>
                </a:extLst>
              </p:cNvPr>
              <p:cNvSpPr txBox="1"/>
              <p:nvPr/>
            </p:nvSpPr>
            <p:spPr>
              <a:xfrm>
                <a:off x="1900573" y="2093634"/>
                <a:ext cx="176415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Output Normal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Level0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zh-TW" altLang="en-US" sz="16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zh-TW" altLang="en-US" sz="1600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zh-TW" altLang="en-US" sz="1600" i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TW" alt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50" name="文字方塊 49">
                <a:extLst>
                  <a:ext uri="{FF2B5EF4-FFF2-40B4-BE49-F238E27FC236}">
                    <a16:creationId xmlns:a16="http://schemas.microsoft.com/office/drawing/2014/main" id="{1726D826-218A-4E83-80A1-1495EE57A7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0573" y="2093634"/>
                <a:ext cx="1764152" cy="830997"/>
              </a:xfrm>
              <a:prstGeom prst="rect">
                <a:avLst/>
              </a:prstGeom>
              <a:blipFill>
                <a:blip r:embed="rId2"/>
                <a:stretch>
                  <a:fillRect t="-2190" b="-73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文字方塊 50">
                <a:extLst>
                  <a:ext uri="{FF2B5EF4-FFF2-40B4-BE49-F238E27FC236}">
                    <a16:creationId xmlns:a16="http://schemas.microsoft.com/office/drawing/2014/main" id="{2C5CC0FC-BDAB-489A-8095-761FAE59757D}"/>
                  </a:ext>
                </a:extLst>
              </p:cNvPr>
              <p:cNvSpPr txBox="1"/>
              <p:nvPr/>
            </p:nvSpPr>
            <p:spPr>
              <a:xfrm>
                <a:off x="4777772" y="1598484"/>
                <a:ext cx="176415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Output Normal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Level1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zh-TW" altLang="en-US" sz="16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a:rPr lang="en-US" altLang="zh-TW" sz="1600" b="0" i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TW" altLang="en-US" sz="1600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TW" sz="1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TW" alt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51" name="文字方塊 50">
                <a:extLst>
                  <a:ext uri="{FF2B5EF4-FFF2-40B4-BE49-F238E27FC236}">
                    <a16:creationId xmlns:a16="http://schemas.microsoft.com/office/drawing/2014/main" id="{2C5CC0FC-BDAB-489A-8095-761FAE5975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7772" y="1598484"/>
                <a:ext cx="1764152" cy="830997"/>
              </a:xfrm>
              <a:prstGeom prst="rect">
                <a:avLst/>
              </a:prstGeom>
              <a:blipFill>
                <a:blip r:embed="rId3"/>
                <a:stretch>
                  <a:fillRect t="-2190" b="-73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文字方塊 51">
                <a:extLst>
                  <a:ext uri="{FF2B5EF4-FFF2-40B4-BE49-F238E27FC236}">
                    <a16:creationId xmlns:a16="http://schemas.microsoft.com/office/drawing/2014/main" id="{CA4DBA5D-A1B2-4276-ADC8-45A6A6BBCF08}"/>
                  </a:ext>
                </a:extLst>
              </p:cNvPr>
              <p:cNvSpPr txBox="1"/>
              <p:nvPr/>
            </p:nvSpPr>
            <p:spPr>
              <a:xfrm>
                <a:off x="6382756" y="1449943"/>
                <a:ext cx="176415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Output Normal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</a:rPr>
                  <a:t>Level2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zh-TW" altLang="en-US" sz="16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a:rPr lang="en-US" altLang="zh-TW" sz="1600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zh-TW" altLang="en-US" sz="1600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TW" altLang="en-US" sz="16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TW" sz="1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TW" alt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52" name="文字方塊 51">
                <a:extLst>
                  <a:ext uri="{FF2B5EF4-FFF2-40B4-BE49-F238E27FC236}">
                    <a16:creationId xmlns:a16="http://schemas.microsoft.com/office/drawing/2014/main" id="{CA4DBA5D-A1B2-4276-ADC8-45A6A6BBCF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2756" y="1449943"/>
                <a:ext cx="1764152" cy="830997"/>
              </a:xfrm>
              <a:prstGeom prst="rect">
                <a:avLst/>
              </a:prstGeom>
              <a:blipFill>
                <a:blip r:embed="rId4"/>
                <a:stretch>
                  <a:fillRect t="-2206" b="-73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文字方塊 52">
            <a:extLst>
              <a:ext uri="{FF2B5EF4-FFF2-40B4-BE49-F238E27FC236}">
                <a16:creationId xmlns:a16="http://schemas.microsoft.com/office/drawing/2014/main" id="{E10655D2-662C-403F-8B1A-216BF3085A53}"/>
              </a:ext>
            </a:extLst>
          </p:cNvPr>
          <p:cNvSpPr txBox="1"/>
          <p:nvPr/>
        </p:nvSpPr>
        <p:spPr>
          <a:xfrm>
            <a:off x="1167771" y="6256814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Vertex </a:t>
            </a:r>
          </a:p>
          <a:p>
            <a:pPr algn="ctr"/>
            <a:r>
              <a:rPr lang="en-US" altLang="zh-TW" dirty="0"/>
              <a:t>Level 0</a:t>
            </a:r>
            <a:endParaRPr lang="zh-TW" altLang="en-US" dirty="0"/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2D941EB1-113D-41DE-AC1E-3F6406175549}"/>
              </a:ext>
            </a:extLst>
          </p:cNvPr>
          <p:cNvSpPr txBox="1"/>
          <p:nvPr/>
        </p:nvSpPr>
        <p:spPr>
          <a:xfrm>
            <a:off x="4377740" y="4173717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Vertex</a:t>
            </a:r>
          </a:p>
          <a:p>
            <a:pPr algn="ctr"/>
            <a:r>
              <a:rPr lang="en-US" altLang="zh-TW" dirty="0"/>
              <a:t>Level 1</a:t>
            </a:r>
            <a:endParaRPr lang="zh-TW" altLang="en-US" dirty="0"/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75EAF77A-8EED-4D79-9CBE-83695E9BC832}"/>
              </a:ext>
            </a:extLst>
          </p:cNvPr>
          <p:cNvSpPr txBox="1"/>
          <p:nvPr/>
        </p:nvSpPr>
        <p:spPr>
          <a:xfrm>
            <a:off x="6166734" y="3198756"/>
            <a:ext cx="2272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Scaled Vertex</a:t>
            </a:r>
          </a:p>
          <a:p>
            <a:pPr algn="ctr"/>
            <a:r>
              <a:rPr lang="en-US" altLang="zh-TW" dirty="0"/>
              <a:t>Level 2</a:t>
            </a:r>
            <a:endParaRPr lang="zh-TW" altLang="en-US" dirty="0"/>
          </a:p>
        </p:txBody>
      </p:sp>
      <p:graphicFrame>
        <p:nvGraphicFramePr>
          <p:cNvPr id="56" name="表格 55">
            <a:extLst>
              <a:ext uri="{FF2B5EF4-FFF2-40B4-BE49-F238E27FC236}">
                <a16:creationId xmlns:a16="http://schemas.microsoft.com/office/drawing/2014/main" id="{E0F60845-D910-472B-BEF1-8A0F00DECF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79681"/>
              </p:ext>
            </p:extLst>
          </p:nvPr>
        </p:nvGraphicFramePr>
        <p:xfrm>
          <a:off x="6716016" y="4248829"/>
          <a:ext cx="525768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605">
                  <a:extLst>
                    <a:ext uri="{9D8B030D-6E8A-4147-A177-3AD203B41FA5}">
                      <a16:colId xmlns:a16="http://schemas.microsoft.com/office/drawing/2014/main" val="3689692571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2146992910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2764558273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2296398454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767959601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3896238248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3401124260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2046794466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2533643866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2914573642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2063645800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40491270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3266511786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3789037630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802657028"/>
                    </a:ext>
                  </a:extLst>
                </a:gridCol>
                <a:gridCol w="328605">
                  <a:extLst>
                    <a:ext uri="{9D8B030D-6E8A-4147-A177-3AD203B41FA5}">
                      <a16:colId xmlns:a16="http://schemas.microsoft.com/office/drawing/2014/main" val="3841616520"/>
                    </a:ext>
                  </a:extLst>
                </a:gridCol>
              </a:tblGrid>
              <a:tr h="27555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70096"/>
                  </a:ext>
                </a:extLst>
              </a:tr>
              <a:tr h="275555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55551"/>
                  </a:ext>
                </a:extLst>
              </a:tr>
              <a:tr h="275555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291418"/>
                  </a:ext>
                </a:extLst>
              </a:tr>
              <a:tr h="275555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642362"/>
                  </a:ext>
                </a:extLst>
              </a:tr>
              <a:tr h="275555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088485"/>
                  </a:ext>
                </a:extLst>
              </a:tr>
              <a:tr h="275555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421396"/>
                  </a:ext>
                </a:extLst>
              </a:tr>
            </a:tbl>
          </a:graphicData>
        </a:graphic>
      </p:graphicFrame>
      <p:graphicFrame>
        <p:nvGraphicFramePr>
          <p:cNvPr id="60" name="表格 59">
            <a:extLst>
              <a:ext uri="{FF2B5EF4-FFF2-40B4-BE49-F238E27FC236}">
                <a16:creationId xmlns:a16="http://schemas.microsoft.com/office/drawing/2014/main" id="{91A10D5F-55CE-4920-9A8F-239DA66768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9105888"/>
              </p:ext>
            </p:extLst>
          </p:nvPr>
        </p:nvGraphicFramePr>
        <p:xfrm>
          <a:off x="6740217" y="4267731"/>
          <a:ext cx="996417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2139">
                  <a:extLst>
                    <a:ext uri="{9D8B030D-6E8A-4147-A177-3AD203B41FA5}">
                      <a16:colId xmlns:a16="http://schemas.microsoft.com/office/drawing/2014/main" val="742109900"/>
                    </a:ext>
                  </a:extLst>
                </a:gridCol>
                <a:gridCol w="332139">
                  <a:extLst>
                    <a:ext uri="{9D8B030D-6E8A-4147-A177-3AD203B41FA5}">
                      <a16:colId xmlns:a16="http://schemas.microsoft.com/office/drawing/2014/main" val="2063324476"/>
                    </a:ext>
                  </a:extLst>
                </a:gridCol>
                <a:gridCol w="332139">
                  <a:extLst>
                    <a:ext uri="{9D8B030D-6E8A-4147-A177-3AD203B41FA5}">
                      <a16:colId xmlns:a16="http://schemas.microsoft.com/office/drawing/2014/main" val="3744877529"/>
                    </a:ext>
                  </a:extLst>
                </a:gridCol>
              </a:tblGrid>
              <a:tr h="27555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579950"/>
                  </a:ext>
                </a:extLst>
              </a:tr>
              <a:tr h="275555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159723"/>
                  </a:ext>
                </a:extLst>
              </a:tr>
              <a:tr h="27555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283892"/>
                  </a:ext>
                </a:extLst>
              </a:tr>
            </a:tbl>
          </a:graphicData>
        </a:graphic>
      </p:graphicFrame>
      <p:cxnSp>
        <p:nvCxnSpPr>
          <p:cNvPr id="61" name="直線單箭頭接點 60">
            <a:extLst>
              <a:ext uri="{FF2B5EF4-FFF2-40B4-BE49-F238E27FC236}">
                <a16:creationId xmlns:a16="http://schemas.microsoft.com/office/drawing/2014/main" id="{8A33C7A9-57D8-4E89-891E-404367B6F598}"/>
              </a:ext>
            </a:extLst>
          </p:cNvPr>
          <p:cNvCxnSpPr>
            <a:cxnSpLocks/>
          </p:cNvCxnSpPr>
          <p:nvPr/>
        </p:nvCxnSpPr>
        <p:spPr>
          <a:xfrm>
            <a:off x="7813653" y="5195157"/>
            <a:ext cx="412451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單箭頭接點 64">
            <a:extLst>
              <a:ext uri="{FF2B5EF4-FFF2-40B4-BE49-F238E27FC236}">
                <a16:creationId xmlns:a16="http://schemas.microsoft.com/office/drawing/2014/main" id="{ACCECFA2-BA80-4ADD-9A49-709A5ADF22C0}"/>
              </a:ext>
            </a:extLst>
          </p:cNvPr>
          <p:cNvCxnSpPr>
            <a:cxnSpLocks/>
          </p:cNvCxnSpPr>
          <p:nvPr/>
        </p:nvCxnSpPr>
        <p:spPr>
          <a:xfrm>
            <a:off x="6700161" y="5565271"/>
            <a:ext cx="523800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單箭頭接點 65">
            <a:extLst>
              <a:ext uri="{FF2B5EF4-FFF2-40B4-BE49-F238E27FC236}">
                <a16:creationId xmlns:a16="http://schemas.microsoft.com/office/drawing/2014/main" id="{8656BDE3-0280-4CA5-84D4-570B6CE4AB4C}"/>
              </a:ext>
            </a:extLst>
          </p:cNvPr>
          <p:cNvCxnSpPr>
            <a:cxnSpLocks/>
          </p:cNvCxnSpPr>
          <p:nvPr/>
        </p:nvCxnSpPr>
        <p:spPr>
          <a:xfrm>
            <a:off x="6700161" y="5949900"/>
            <a:ext cx="523800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單箭頭接點 68">
            <a:extLst>
              <a:ext uri="{FF2B5EF4-FFF2-40B4-BE49-F238E27FC236}">
                <a16:creationId xmlns:a16="http://schemas.microsoft.com/office/drawing/2014/main" id="{1D669886-9C7D-44CD-90B5-FE6FCEDFFCCF}"/>
              </a:ext>
            </a:extLst>
          </p:cNvPr>
          <p:cNvCxnSpPr>
            <a:cxnSpLocks/>
          </p:cNvCxnSpPr>
          <p:nvPr/>
        </p:nvCxnSpPr>
        <p:spPr>
          <a:xfrm>
            <a:off x="6700161" y="6283729"/>
            <a:ext cx="523800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群組 74">
            <a:extLst>
              <a:ext uri="{FF2B5EF4-FFF2-40B4-BE49-F238E27FC236}">
                <a16:creationId xmlns:a16="http://schemas.microsoft.com/office/drawing/2014/main" id="{15F95B43-9389-4121-963F-952E2720907F}"/>
              </a:ext>
            </a:extLst>
          </p:cNvPr>
          <p:cNvGrpSpPr/>
          <p:nvPr/>
        </p:nvGrpSpPr>
        <p:grpSpPr>
          <a:xfrm>
            <a:off x="6520912" y="5571779"/>
            <a:ext cx="5598846" cy="354783"/>
            <a:chOff x="2044700" y="5133296"/>
            <a:chExt cx="8191500" cy="376511"/>
          </a:xfrm>
        </p:grpSpPr>
        <p:grpSp>
          <p:nvGrpSpPr>
            <p:cNvPr id="76" name="群組 75">
              <a:extLst>
                <a:ext uri="{FF2B5EF4-FFF2-40B4-BE49-F238E27FC236}">
                  <a16:creationId xmlns:a16="http://schemas.microsoft.com/office/drawing/2014/main" id="{7F5A788C-95B5-4A22-ABDC-DB7EB78597F6}"/>
                </a:ext>
              </a:extLst>
            </p:cNvPr>
            <p:cNvGrpSpPr/>
            <p:nvPr/>
          </p:nvGrpSpPr>
          <p:grpSpPr>
            <a:xfrm>
              <a:off x="9232900" y="5133296"/>
              <a:ext cx="1003300" cy="184658"/>
              <a:chOff x="9232900" y="5138058"/>
              <a:chExt cx="1003300" cy="138791"/>
            </a:xfrm>
          </p:grpSpPr>
          <p:sp>
            <p:nvSpPr>
              <p:cNvPr id="82" name="弧形 81">
                <a:extLst>
                  <a:ext uri="{FF2B5EF4-FFF2-40B4-BE49-F238E27FC236}">
                    <a16:creationId xmlns:a16="http://schemas.microsoft.com/office/drawing/2014/main" id="{B32864B2-2CD9-42F8-8947-C76DF2DA8507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7" name="弧形 86">
                <a:extLst>
                  <a:ext uri="{FF2B5EF4-FFF2-40B4-BE49-F238E27FC236}">
                    <a16:creationId xmlns:a16="http://schemas.microsoft.com/office/drawing/2014/main" id="{88CB2404-6FB8-4C6F-A615-448F765259C0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77" name="群組 76">
              <a:extLst>
                <a:ext uri="{FF2B5EF4-FFF2-40B4-BE49-F238E27FC236}">
                  <a16:creationId xmlns:a16="http://schemas.microsoft.com/office/drawing/2014/main" id="{CAE5342A-C9FB-4AB8-B9B9-E60F1EE16141}"/>
                </a:ext>
              </a:extLst>
            </p:cNvPr>
            <p:cNvGrpSpPr/>
            <p:nvPr/>
          </p:nvGrpSpPr>
          <p:grpSpPr>
            <a:xfrm rot="10800000">
              <a:off x="2044700" y="5325149"/>
              <a:ext cx="1003300" cy="184658"/>
              <a:chOff x="9232900" y="5138058"/>
              <a:chExt cx="1003300" cy="138791"/>
            </a:xfrm>
          </p:grpSpPr>
          <p:sp>
            <p:nvSpPr>
              <p:cNvPr id="79" name="弧形 78">
                <a:extLst>
                  <a:ext uri="{FF2B5EF4-FFF2-40B4-BE49-F238E27FC236}">
                    <a16:creationId xmlns:a16="http://schemas.microsoft.com/office/drawing/2014/main" id="{308437A8-57F6-4138-8479-424E3D854609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0" name="弧形 79">
                <a:extLst>
                  <a:ext uri="{FF2B5EF4-FFF2-40B4-BE49-F238E27FC236}">
                    <a16:creationId xmlns:a16="http://schemas.microsoft.com/office/drawing/2014/main" id="{7ABD8315-8519-4FAC-A3D2-403570CB579A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cxnSp>
          <p:nvCxnSpPr>
            <p:cNvPr id="78" name="直線接點 77">
              <a:extLst>
                <a:ext uri="{FF2B5EF4-FFF2-40B4-BE49-F238E27FC236}">
                  <a16:creationId xmlns:a16="http://schemas.microsoft.com/office/drawing/2014/main" id="{FFF18BE3-8228-4344-AB36-D8E8E8090555}"/>
                </a:ext>
              </a:extLst>
            </p:cNvPr>
            <p:cNvCxnSpPr>
              <a:cxnSpLocks/>
              <a:stCxn id="80" idx="0"/>
              <a:endCxn id="87" idx="0"/>
            </p:cNvCxnSpPr>
            <p:nvPr/>
          </p:nvCxnSpPr>
          <p:spPr>
            <a:xfrm flipV="1">
              <a:off x="2546350" y="5307007"/>
              <a:ext cx="7188200" cy="290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群組 87">
            <a:extLst>
              <a:ext uri="{FF2B5EF4-FFF2-40B4-BE49-F238E27FC236}">
                <a16:creationId xmlns:a16="http://schemas.microsoft.com/office/drawing/2014/main" id="{C2EF1041-F9B4-4C20-92AB-F806E71618DF}"/>
              </a:ext>
            </a:extLst>
          </p:cNvPr>
          <p:cNvGrpSpPr/>
          <p:nvPr/>
        </p:nvGrpSpPr>
        <p:grpSpPr>
          <a:xfrm>
            <a:off x="6520912" y="5935334"/>
            <a:ext cx="5598846" cy="372817"/>
            <a:chOff x="2044700" y="5133296"/>
            <a:chExt cx="8191500" cy="376511"/>
          </a:xfrm>
        </p:grpSpPr>
        <p:grpSp>
          <p:nvGrpSpPr>
            <p:cNvPr id="89" name="群組 88">
              <a:extLst>
                <a:ext uri="{FF2B5EF4-FFF2-40B4-BE49-F238E27FC236}">
                  <a16:creationId xmlns:a16="http://schemas.microsoft.com/office/drawing/2014/main" id="{FD5442C6-F9A5-4BBF-8AF7-08D466BEC0AC}"/>
                </a:ext>
              </a:extLst>
            </p:cNvPr>
            <p:cNvGrpSpPr/>
            <p:nvPr/>
          </p:nvGrpSpPr>
          <p:grpSpPr>
            <a:xfrm>
              <a:off x="9232900" y="5133296"/>
              <a:ext cx="1003300" cy="184658"/>
              <a:chOff x="9232900" y="5138058"/>
              <a:chExt cx="1003300" cy="138791"/>
            </a:xfrm>
          </p:grpSpPr>
          <p:sp>
            <p:nvSpPr>
              <p:cNvPr id="94" name="弧形 93">
                <a:extLst>
                  <a:ext uri="{FF2B5EF4-FFF2-40B4-BE49-F238E27FC236}">
                    <a16:creationId xmlns:a16="http://schemas.microsoft.com/office/drawing/2014/main" id="{3E561FE7-7002-429F-B5DA-843FF985AED1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5" name="弧形 94">
                <a:extLst>
                  <a:ext uri="{FF2B5EF4-FFF2-40B4-BE49-F238E27FC236}">
                    <a16:creationId xmlns:a16="http://schemas.microsoft.com/office/drawing/2014/main" id="{3E2960F6-63EA-41B8-968A-81088A35CD3B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90" name="群組 89">
              <a:extLst>
                <a:ext uri="{FF2B5EF4-FFF2-40B4-BE49-F238E27FC236}">
                  <a16:creationId xmlns:a16="http://schemas.microsoft.com/office/drawing/2014/main" id="{AF0E4F7E-BAB1-4D99-A875-B5F3B4CCECC1}"/>
                </a:ext>
              </a:extLst>
            </p:cNvPr>
            <p:cNvGrpSpPr/>
            <p:nvPr/>
          </p:nvGrpSpPr>
          <p:grpSpPr>
            <a:xfrm rot="10800000">
              <a:off x="2044700" y="5325149"/>
              <a:ext cx="1003300" cy="184658"/>
              <a:chOff x="9232900" y="5138058"/>
              <a:chExt cx="1003300" cy="138791"/>
            </a:xfrm>
          </p:grpSpPr>
          <p:sp>
            <p:nvSpPr>
              <p:cNvPr id="92" name="弧形 91">
                <a:extLst>
                  <a:ext uri="{FF2B5EF4-FFF2-40B4-BE49-F238E27FC236}">
                    <a16:creationId xmlns:a16="http://schemas.microsoft.com/office/drawing/2014/main" id="{4050291D-02CA-4219-BF36-6E9013F862A1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3" name="弧形 92">
                <a:extLst>
                  <a:ext uri="{FF2B5EF4-FFF2-40B4-BE49-F238E27FC236}">
                    <a16:creationId xmlns:a16="http://schemas.microsoft.com/office/drawing/2014/main" id="{AF4A4485-66EE-4FDB-A02E-E19A733308D1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cxnSp>
          <p:nvCxnSpPr>
            <p:cNvPr id="91" name="直線接點 90">
              <a:extLst>
                <a:ext uri="{FF2B5EF4-FFF2-40B4-BE49-F238E27FC236}">
                  <a16:creationId xmlns:a16="http://schemas.microsoft.com/office/drawing/2014/main" id="{26DECDBE-11B7-41E6-BDF4-9E0EE4228567}"/>
                </a:ext>
              </a:extLst>
            </p:cNvPr>
            <p:cNvCxnSpPr>
              <a:cxnSpLocks/>
              <a:stCxn id="93" idx="0"/>
              <a:endCxn id="95" idx="0"/>
            </p:cNvCxnSpPr>
            <p:nvPr/>
          </p:nvCxnSpPr>
          <p:spPr>
            <a:xfrm flipV="1">
              <a:off x="2546350" y="5307007"/>
              <a:ext cx="7188200" cy="290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文字方塊 95">
            <a:extLst>
              <a:ext uri="{FF2B5EF4-FFF2-40B4-BE49-F238E27FC236}">
                <a16:creationId xmlns:a16="http://schemas.microsoft.com/office/drawing/2014/main" id="{C5344579-5CAE-42AC-B80E-A9E12D10795F}"/>
              </a:ext>
            </a:extLst>
          </p:cNvPr>
          <p:cNvSpPr txBox="1"/>
          <p:nvPr/>
        </p:nvSpPr>
        <p:spPr>
          <a:xfrm>
            <a:off x="11000684" y="6354466"/>
            <a:ext cx="1248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</a:rPr>
              <a:t>Input Pixel Stream</a:t>
            </a:r>
            <a:endParaRPr lang="zh-TW" altLang="en-US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7" name="文字方塊 96">
            <a:extLst>
              <a:ext uri="{FF2B5EF4-FFF2-40B4-BE49-F238E27FC236}">
                <a16:creationId xmlns:a16="http://schemas.microsoft.com/office/drawing/2014/main" id="{23107437-91DE-4193-8C77-1364E3ADB314}"/>
              </a:ext>
            </a:extLst>
          </p:cNvPr>
          <p:cNvSpPr txBox="1"/>
          <p:nvPr/>
        </p:nvSpPr>
        <p:spPr>
          <a:xfrm>
            <a:off x="6535565" y="3900953"/>
            <a:ext cx="1692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Window Buffer</a:t>
            </a:r>
            <a:endParaRPr lang="zh-TW" altLang="en-US" sz="1600" dirty="0"/>
          </a:p>
        </p:txBody>
      </p:sp>
      <p:sp>
        <p:nvSpPr>
          <p:cNvPr id="98" name="文字方塊 97">
            <a:extLst>
              <a:ext uri="{FF2B5EF4-FFF2-40B4-BE49-F238E27FC236}">
                <a16:creationId xmlns:a16="http://schemas.microsoft.com/office/drawing/2014/main" id="{22E6B67C-EAD1-4C31-A45E-1EB4697A045A}"/>
              </a:ext>
            </a:extLst>
          </p:cNvPr>
          <p:cNvSpPr txBox="1"/>
          <p:nvPr/>
        </p:nvSpPr>
        <p:spPr>
          <a:xfrm>
            <a:off x="6551646" y="4318156"/>
            <a:ext cx="1692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FF0000"/>
                </a:solidFill>
              </a:rPr>
              <a:t>Output Normal</a:t>
            </a:r>
            <a:endParaRPr lang="zh-TW" altLang="en-US" sz="1600" dirty="0">
              <a:solidFill>
                <a:srgbClr val="FF0000"/>
              </a:solidFill>
            </a:endParaRPr>
          </a:p>
        </p:txBody>
      </p:sp>
      <p:sp>
        <p:nvSpPr>
          <p:cNvPr id="99" name="文字方塊 98">
            <a:extLst>
              <a:ext uri="{FF2B5EF4-FFF2-40B4-BE49-F238E27FC236}">
                <a16:creationId xmlns:a16="http://schemas.microsoft.com/office/drawing/2014/main" id="{16DBA392-1E3D-41F1-8504-93CE85CCF7F8}"/>
              </a:ext>
            </a:extLst>
          </p:cNvPr>
          <p:cNvSpPr txBox="1"/>
          <p:nvPr/>
        </p:nvSpPr>
        <p:spPr>
          <a:xfrm>
            <a:off x="10764072" y="4095614"/>
            <a:ext cx="1692100" cy="1162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1600" dirty="0"/>
              <a:t>Line Buffer 1</a:t>
            </a:r>
          </a:p>
          <a:p>
            <a:pPr>
              <a:lnSpc>
                <a:spcPct val="150000"/>
              </a:lnSpc>
            </a:pPr>
            <a:r>
              <a:rPr lang="en-US" altLang="zh-TW" sz="1600" dirty="0"/>
              <a:t>Line Buffer 2</a:t>
            </a:r>
          </a:p>
          <a:p>
            <a:pPr>
              <a:lnSpc>
                <a:spcPct val="150000"/>
              </a:lnSpc>
            </a:pPr>
            <a:r>
              <a:rPr lang="en-US" altLang="zh-TW" sz="1600" dirty="0"/>
              <a:t>Line Buffer 3</a:t>
            </a:r>
            <a:endParaRPr lang="zh-TW" altLang="en-US" sz="1600" dirty="0"/>
          </a:p>
        </p:txBody>
      </p:sp>
      <p:grpSp>
        <p:nvGrpSpPr>
          <p:cNvPr id="103" name="群組 102">
            <a:extLst>
              <a:ext uri="{FF2B5EF4-FFF2-40B4-BE49-F238E27FC236}">
                <a16:creationId xmlns:a16="http://schemas.microsoft.com/office/drawing/2014/main" id="{A81D81AB-7734-4C71-9E44-C90A0E019DA5}"/>
              </a:ext>
            </a:extLst>
          </p:cNvPr>
          <p:cNvGrpSpPr/>
          <p:nvPr/>
        </p:nvGrpSpPr>
        <p:grpSpPr>
          <a:xfrm>
            <a:off x="6495977" y="5204626"/>
            <a:ext cx="5598846" cy="354783"/>
            <a:chOff x="2044700" y="5133296"/>
            <a:chExt cx="8191500" cy="376511"/>
          </a:xfrm>
        </p:grpSpPr>
        <p:grpSp>
          <p:nvGrpSpPr>
            <p:cNvPr id="104" name="群組 103">
              <a:extLst>
                <a:ext uri="{FF2B5EF4-FFF2-40B4-BE49-F238E27FC236}">
                  <a16:creationId xmlns:a16="http://schemas.microsoft.com/office/drawing/2014/main" id="{75D9FBDA-3A03-4FB7-9909-CFC686E11C6F}"/>
                </a:ext>
              </a:extLst>
            </p:cNvPr>
            <p:cNvGrpSpPr/>
            <p:nvPr/>
          </p:nvGrpSpPr>
          <p:grpSpPr>
            <a:xfrm>
              <a:off x="9232900" y="5133296"/>
              <a:ext cx="1003300" cy="184658"/>
              <a:chOff x="9232900" y="5138058"/>
              <a:chExt cx="1003300" cy="138791"/>
            </a:xfrm>
          </p:grpSpPr>
          <p:sp>
            <p:nvSpPr>
              <p:cNvPr id="109" name="弧形 108">
                <a:extLst>
                  <a:ext uri="{FF2B5EF4-FFF2-40B4-BE49-F238E27FC236}">
                    <a16:creationId xmlns:a16="http://schemas.microsoft.com/office/drawing/2014/main" id="{F8FE9F81-25C8-4A1F-8793-FCCB4EE93A03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0" name="弧形 109">
                <a:extLst>
                  <a:ext uri="{FF2B5EF4-FFF2-40B4-BE49-F238E27FC236}">
                    <a16:creationId xmlns:a16="http://schemas.microsoft.com/office/drawing/2014/main" id="{FA3B2C9A-4EC5-44A3-8849-0DCEE901CD15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05" name="群組 104">
              <a:extLst>
                <a:ext uri="{FF2B5EF4-FFF2-40B4-BE49-F238E27FC236}">
                  <a16:creationId xmlns:a16="http://schemas.microsoft.com/office/drawing/2014/main" id="{1101D332-9F08-4251-8177-8F775459D351}"/>
                </a:ext>
              </a:extLst>
            </p:cNvPr>
            <p:cNvGrpSpPr/>
            <p:nvPr/>
          </p:nvGrpSpPr>
          <p:grpSpPr>
            <a:xfrm rot="10800000">
              <a:off x="2044700" y="5325149"/>
              <a:ext cx="1003300" cy="184658"/>
              <a:chOff x="9232900" y="5138058"/>
              <a:chExt cx="1003300" cy="138791"/>
            </a:xfrm>
          </p:grpSpPr>
          <p:sp>
            <p:nvSpPr>
              <p:cNvPr id="107" name="弧形 106">
                <a:extLst>
                  <a:ext uri="{FF2B5EF4-FFF2-40B4-BE49-F238E27FC236}">
                    <a16:creationId xmlns:a16="http://schemas.microsoft.com/office/drawing/2014/main" id="{C33F03E8-45B6-454E-8798-0EF098325631}"/>
                  </a:ext>
                </a:extLst>
              </p:cNvPr>
              <p:cNvSpPr/>
              <p:nvPr/>
            </p:nvSpPr>
            <p:spPr>
              <a:xfrm>
                <a:off x="9512300" y="5138058"/>
                <a:ext cx="723900" cy="138791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8" name="弧形 107">
                <a:extLst>
                  <a:ext uri="{FF2B5EF4-FFF2-40B4-BE49-F238E27FC236}">
                    <a16:creationId xmlns:a16="http://schemas.microsoft.com/office/drawing/2014/main" id="{828182A7-CC46-453F-8B86-D76CDEAE4DC4}"/>
                  </a:ext>
                </a:extLst>
              </p:cNvPr>
              <p:cNvSpPr/>
              <p:nvPr/>
            </p:nvSpPr>
            <p:spPr>
              <a:xfrm rot="10800000" flipH="1">
                <a:off x="9232900" y="5146957"/>
                <a:ext cx="1003300" cy="121664"/>
              </a:xfrm>
              <a:prstGeom prst="arc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cxnSp>
          <p:nvCxnSpPr>
            <p:cNvPr id="106" name="直線接點 105">
              <a:extLst>
                <a:ext uri="{FF2B5EF4-FFF2-40B4-BE49-F238E27FC236}">
                  <a16:creationId xmlns:a16="http://schemas.microsoft.com/office/drawing/2014/main" id="{24BFF9F8-2C4B-477F-ABE4-D35DB0DB87ED}"/>
                </a:ext>
              </a:extLst>
            </p:cNvPr>
            <p:cNvCxnSpPr>
              <a:cxnSpLocks/>
              <a:stCxn id="108" idx="0"/>
              <a:endCxn id="110" idx="0"/>
            </p:cNvCxnSpPr>
            <p:nvPr/>
          </p:nvCxnSpPr>
          <p:spPr>
            <a:xfrm flipV="1">
              <a:off x="2546350" y="5307007"/>
              <a:ext cx="7188200" cy="290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64057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1075</TotalTime>
  <Words>1041</Words>
  <Application>Microsoft Office PowerPoint</Application>
  <PresentationFormat>寬螢幕</PresentationFormat>
  <Paragraphs>325</Paragraphs>
  <Slides>17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4" baseType="lpstr">
      <vt:lpstr>微軟正黑體</vt:lpstr>
      <vt:lpstr>新細明體</vt:lpstr>
      <vt:lpstr>Arial</vt:lpstr>
      <vt:lpstr>Calibri</vt:lpstr>
      <vt:lpstr>Calibri Light</vt:lpstr>
      <vt:lpstr>Cambria Math</vt:lpstr>
      <vt:lpstr>Office 佈景主題</vt:lpstr>
      <vt:lpstr>“Kinect Fusion: HW Implementation and Acceleration of a Dense SLAM Algorithm” Final Report</vt:lpstr>
      <vt:lpstr>Kinect Fusion</vt:lpstr>
      <vt:lpstr>a) Depth Map Conversion – Bilateral Filter Kernel</vt:lpstr>
      <vt:lpstr>a) Depth Map Conversion – Bilateral Filter Kernel Optimize</vt:lpstr>
      <vt:lpstr>a) Depth Map Conversion – Half Sample Kernel</vt:lpstr>
      <vt:lpstr>a) Depth Map Conversion – Depth 2 Vertex</vt:lpstr>
      <vt:lpstr>a) Depth Map Conversion – Vertex 2 Normal</vt:lpstr>
      <vt:lpstr>a) Depth Map Conversion – Half Sample Depth 2 Vertex Optimize</vt:lpstr>
      <vt:lpstr>a) Depth Map Conversion – Vertex 2 Normal Optimize</vt:lpstr>
      <vt:lpstr>b) Camera Tracking – ICP Algorithm</vt:lpstr>
      <vt:lpstr>b) Camera Tracking – ICP Algorithm Optimize</vt:lpstr>
      <vt:lpstr>c) Volumetric Integration</vt:lpstr>
      <vt:lpstr>c) Volumetric Integration - Optimization</vt:lpstr>
      <vt:lpstr>Result and Compare – Reconstruction Process</vt:lpstr>
      <vt:lpstr>Result and Compare – Volumetric Reconstruction</vt:lpstr>
      <vt:lpstr>Result and Compare</vt:lpstr>
      <vt:lpstr>Result and Compare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“Kinect Fusion: HW Implementation and Acceleration of Dense SLAM algorithm” Final Report</dc:title>
  <dc:creator>User</dc:creator>
  <cp:lastModifiedBy>User</cp:lastModifiedBy>
  <cp:revision>49</cp:revision>
  <dcterms:created xsi:type="dcterms:W3CDTF">2023-08-29T07:31:19Z</dcterms:created>
  <dcterms:modified xsi:type="dcterms:W3CDTF">2023-08-31T08:52:40Z</dcterms:modified>
</cp:coreProperties>
</file>

<file path=docProps/thumbnail.jpeg>
</file>